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25"/>
  </p:handoutMasterIdLst>
  <p:sldIdLst>
    <p:sldId id="256" r:id="rId2"/>
    <p:sldId id="280" r:id="rId3"/>
    <p:sldId id="259" r:id="rId4"/>
    <p:sldId id="297" r:id="rId5"/>
    <p:sldId id="260" r:id="rId6"/>
    <p:sldId id="295" r:id="rId7"/>
    <p:sldId id="313" r:id="rId8"/>
    <p:sldId id="264" r:id="rId9"/>
    <p:sldId id="263" r:id="rId10"/>
    <p:sldId id="303" r:id="rId11"/>
    <p:sldId id="304" r:id="rId12"/>
    <p:sldId id="299" r:id="rId13"/>
    <p:sldId id="298" r:id="rId14"/>
    <p:sldId id="301" r:id="rId15"/>
    <p:sldId id="305" r:id="rId16"/>
    <p:sldId id="265" r:id="rId17"/>
    <p:sldId id="288" r:id="rId18"/>
    <p:sldId id="310" r:id="rId19"/>
    <p:sldId id="311" r:id="rId20"/>
    <p:sldId id="312" r:id="rId21"/>
    <p:sldId id="286" r:id="rId22"/>
    <p:sldId id="273" r:id="rId23"/>
    <p:sldId id="302" r:id="rId24"/>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9" d="100"/>
          <a:sy n="79" d="100"/>
        </p:scale>
        <p:origin x="1085" y="6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258" cy="465292"/>
          </a:xfrm>
          <a:prstGeom prst="rect">
            <a:avLst/>
          </a:prstGeom>
        </p:spPr>
        <p:txBody>
          <a:bodyPr vert="horz" lIns="90416" tIns="45208" rIns="90416" bIns="45208" rtlCol="0"/>
          <a:lstStyle>
            <a:lvl1pPr algn="l">
              <a:defRPr sz="1200"/>
            </a:lvl1pPr>
          </a:lstStyle>
          <a:p>
            <a:endParaRPr lang="en-US"/>
          </a:p>
        </p:txBody>
      </p:sp>
      <p:sp>
        <p:nvSpPr>
          <p:cNvPr id="3" name="Date Placeholder 2"/>
          <p:cNvSpPr>
            <a:spLocks noGrp="1"/>
          </p:cNvSpPr>
          <p:nvPr>
            <p:ph type="dt" sz="quarter" idx="1"/>
          </p:nvPr>
        </p:nvSpPr>
        <p:spPr>
          <a:xfrm>
            <a:off x="3970576" y="0"/>
            <a:ext cx="3038258" cy="465292"/>
          </a:xfrm>
          <a:prstGeom prst="rect">
            <a:avLst/>
          </a:prstGeom>
        </p:spPr>
        <p:txBody>
          <a:bodyPr vert="horz" lIns="90416" tIns="45208" rIns="90416" bIns="45208" rtlCol="0"/>
          <a:lstStyle>
            <a:lvl1pPr algn="r">
              <a:defRPr sz="1200"/>
            </a:lvl1pPr>
          </a:lstStyle>
          <a:p>
            <a:fld id="{4308A38D-F6BF-4C0A-B0C6-4DD47AAC548A}" type="datetimeFigureOut">
              <a:rPr lang="en-US" smtClean="0"/>
              <a:t>6/2/2020</a:t>
            </a:fld>
            <a:endParaRPr lang="en-US"/>
          </a:p>
        </p:txBody>
      </p:sp>
      <p:sp>
        <p:nvSpPr>
          <p:cNvPr id="4" name="Footer Placeholder 3"/>
          <p:cNvSpPr>
            <a:spLocks noGrp="1"/>
          </p:cNvSpPr>
          <p:nvPr>
            <p:ph type="ftr" sz="quarter" idx="2"/>
          </p:nvPr>
        </p:nvSpPr>
        <p:spPr>
          <a:xfrm>
            <a:off x="1" y="8831108"/>
            <a:ext cx="3038258" cy="465292"/>
          </a:xfrm>
          <a:prstGeom prst="rect">
            <a:avLst/>
          </a:prstGeom>
        </p:spPr>
        <p:txBody>
          <a:bodyPr vert="horz" lIns="90416" tIns="45208" rIns="90416" bIns="45208" rtlCol="0" anchor="b"/>
          <a:lstStyle>
            <a:lvl1pPr algn="l">
              <a:defRPr sz="1200"/>
            </a:lvl1pPr>
          </a:lstStyle>
          <a:p>
            <a:endParaRPr lang="en-US"/>
          </a:p>
        </p:txBody>
      </p:sp>
      <p:sp>
        <p:nvSpPr>
          <p:cNvPr id="5" name="Slide Number Placeholder 4"/>
          <p:cNvSpPr>
            <a:spLocks noGrp="1"/>
          </p:cNvSpPr>
          <p:nvPr>
            <p:ph type="sldNum" sz="quarter" idx="3"/>
          </p:nvPr>
        </p:nvSpPr>
        <p:spPr>
          <a:xfrm>
            <a:off x="3970576" y="8831108"/>
            <a:ext cx="3038258" cy="465292"/>
          </a:xfrm>
          <a:prstGeom prst="rect">
            <a:avLst/>
          </a:prstGeom>
        </p:spPr>
        <p:txBody>
          <a:bodyPr vert="horz" lIns="90416" tIns="45208" rIns="90416" bIns="45208" rtlCol="0" anchor="b"/>
          <a:lstStyle>
            <a:lvl1pPr algn="r">
              <a:defRPr sz="1200"/>
            </a:lvl1pPr>
          </a:lstStyle>
          <a:p>
            <a:fld id="{66CE0EBC-2E4A-4B76-AB7E-72C04429E401}" type="slidenum">
              <a:rPr lang="en-US" smtClean="0"/>
              <a:t>‹#›</a:t>
            </a:fld>
            <a:endParaRPr lang="en-US"/>
          </a:p>
        </p:txBody>
      </p:sp>
    </p:spTree>
    <p:extLst>
      <p:ext uri="{BB962C8B-B14F-4D97-AF65-F5344CB8AC3E}">
        <p14:creationId xmlns:p14="http://schemas.microsoft.com/office/powerpoint/2010/main" val="137759994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946567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8429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4706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933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6563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76468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0147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533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7D93B906-4B0D-B14F-927E-8882E4B7D5CD}" type="datetime1">
              <a:rPr lang="en-US"/>
              <a:pPr/>
              <a:t>6/2/2020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1659055-EC05-3A47-981A-BF1925DA7D3E}" type="slidenum">
              <a:rPr lang="en-US"/>
              <a:pPr/>
              <a:t>‹#›</a:t>
            </a:fld>
            <a:endParaRPr lang="en-US"/>
          </a:p>
        </p:txBody>
      </p:sp>
    </p:spTree>
    <p:extLst>
      <p:ext uri="{BB962C8B-B14F-4D97-AF65-F5344CB8AC3E}">
        <p14:creationId xmlns:p14="http://schemas.microsoft.com/office/powerpoint/2010/main" val="2000979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987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82707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88854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948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7200" y="1600200"/>
            <a:ext cx="8229600" cy="438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VCE Powerpoint.eps" title="VCE logo and website URL"/>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7199" y="6172200"/>
            <a:ext cx="8312001" cy="586199"/>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73" r:id="rId6"/>
    <p:sldLayoutId id="2147483667" r:id="rId7"/>
    <p:sldLayoutId id="2147483668" r:id="rId8"/>
    <p:sldLayoutId id="2147483669" r:id="rId9"/>
    <p:sldLayoutId id="2147483670" r:id="rId10"/>
    <p:sldLayoutId id="2147483671" r:id="rId11"/>
    <p:sldLayoutId id="2147483672" r:id="rId12"/>
  </p:sldLayoutIdLst>
  <p:txStyles>
    <p:titleStyle>
      <a:lvl1pPr algn="l"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ext.vt.edu/agriculture/agritourism.html" TargetMode="External"/><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hyperlink" Target="https://safeagritourism.org/" TargetMode="External"/><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ext.vt.edu/agriculture/agritourism.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vacode.org/2016/3.2/V/64/3.2-6400/"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hyperlink" Target="http://www.freestockphotos.biz/stockphoto/15915"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a:xfrm>
            <a:off x="516082" y="750715"/>
            <a:ext cx="8111836" cy="1470025"/>
          </a:xfrm>
        </p:spPr>
        <p:txBody>
          <a:bodyPr/>
          <a:lstStyle/>
          <a:p>
            <a:pPr algn="ctr"/>
            <a:r>
              <a:rPr lang="en-US" b="1" dirty="0">
                <a:latin typeface="Arial" charset="0"/>
              </a:rPr>
              <a:t>Virginia Agritourism </a:t>
            </a:r>
          </a:p>
        </p:txBody>
      </p:sp>
      <p:sp>
        <p:nvSpPr>
          <p:cNvPr id="3" name="Subtitle 2"/>
          <p:cNvSpPr>
            <a:spLocks noGrp="1"/>
          </p:cNvSpPr>
          <p:nvPr>
            <p:ph type="subTitle" idx="1"/>
          </p:nvPr>
        </p:nvSpPr>
        <p:spPr>
          <a:xfrm>
            <a:off x="1371600" y="2130161"/>
            <a:ext cx="6400800" cy="2536902"/>
          </a:xfrm>
        </p:spPr>
        <p:txBody>
          <a:bodyPr rtlCol="0">
            <a:normAutofit/>
          </a:bodyPr>
          <a:lstStyle/>
          <a:p>
            <a:pPr fontAlgn="auto">
              <a:spcAft>
                <a:spcPts val="0"/>
              </a:spcAft>
              <a:buFont typeface="Arial"/>
              <a:buNone/>
              <a:defRPr/>
            </a:pPr>
            <a:r>
              <a:rPr lang="en-US" dirty="0">
                <a:solidFill>
                  <a:schemeClr val="tx1"/>
                </a:solidFill>
                <a:ea typeface="+mn-ea"/>
                <a:cs typeface="+mn-cs"/>
              </a:rPr>
              <a:t>By: Livvy Preisser</a:t>
            </a:r>
          </a:p>
          <a:p>
            <a:pPr fontAlgn="auto">
              <a:spcAft>
                <a:spcPts val="0"/>
              </a:spcAft>
              <a:buFont typeface="Arial"/>
              <a:buNone/>
              <a:defRPr/>
            </a:pPr>
            <a:endParaRPr lang="en-US" dirty="0">
              <a:solidFill>
                <a:schemeClr val="tx1"/>
              </a:solidFill>
              <a:ea typeface="+mn-ea"/>
              <a:cs typeface="+mn-cs"/>
            </a:endParaRPr>
          </a:p>
          <a:p>
            <a:pPr fontAlgn="auto">
              <a:spcAft>
                <a:spcPts val="0"/>
              </a:spcAft>
              <a:buFont typeface="Arial"/>
              <a:buNone/>
              <a:defRPr/>
            </a:pPr>
            <a:r>
              <a:rPr lang="en-US" sz="1600" dirty="0">
                <a:solidFill>
                  <a:schemeClr val="tx1"/>
                </a:solidFill>
                <a:ea typeface="+mn-ea"/>
                <a:cs typeface="+mn-cs"/>
              </a:rPr>
              <a:t>6/2/2020</a:t>
            </a:r>
          </a:p>
        </p:txBody>
      </p:sp>
      <p:pic>
        <p:nvPicPr>
          <p:cNvPr id="2" name="Picture 1"/>
          <p:cNvPicPr>
            <a:picLocks noChangeAspect="1"/>
          </p:cNvPicPr>
          <p:nvPr/>
        </p:nvPicPr>
        <p:blipFill>
          <a:blip r:embed="rId2"/>
          <a:stretch>
            <a:fillRect/>
          </a:stretch>
        </p:blipFill>
        <p:spPr>
          <a:xfrm>
            <a:off x="310821" y="4387065"/>
            <a:ext cx="8317097" cy="15847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459" y="207963"/>
            <a:ext cx="8229600" cy="948712"/>
          </a:xfrm>
        </p:spPr>
        <p:txBody>
          <a:bodyPr/>
          <a:lstStyle/>
          <a:p>
            <a:pPr algn="ctr"/>
            <a:r>
              <a:rPr lang="en-US" b="1" dirty="0"/>
              <a:t>Visitor Impact </a:t>
            </a:r>
          </a:p>
        </p:txBody>
      </p:sp>
      <p:pic>
        <p:nvPicPr>
          <p:cNvPr id="4" name="Content Placeholder 3"/>
          <p:cNvPicPr>
            <a:picLocks noGrp="1" noChangeAspect="1"/>
          </p:cNvPicPr>
          <p:nvPr>
            <p:ph idx="1"/>
          </p:nvPr>
        </p:nvPicPr>
        <p:blipFill>
          <a:blip r:embed="rId2"/>
          <a:stretch>
            <a:fillRect/>
          </a:stretch>
        </p:blipFill>
        <p:spPr>
          <a:xfrm>
            <a:off x="1078786" y="1223350"/>
            <a:ext cx="6892947" cy="4776990"/>
          </a:xfrm>
          <a:prstGeom prst="rect">
            <a:avLst/>
          </a:prstGeom>
        </p:spPr>
      </p:pic>
    </p:spTree>
    <p:extLst>
      <p:ext uri="{BB962C8B-B14F-4D97-AF65-F5344CB8AC3E}">
        <p14:creationId xmlns:p14="http://schemas.microsoft.com/office/powerpoint/2010/main" val="3334651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Economic Impact-Travelers</a:t>
            </a:r>
          </a:p>
        </p:txBody>
      </p:sp>
      <p:pic>
        <p:nvPicPr>
          <p:cNvPr id="4" name="Content Placeholder 3"/>
          <p:cNvPicPr>
            <a:picLocks noGrp="1" noChangeAspect="1"/>
          </p:cNvPicPr>
          <p:nvPr>
            <p:ph idx="1"/>
          </p:nvPr>
        </p:nvPicPr>
        <p:blipFill>
          <a:blip r:embed="rId2"/>
          <a:stretch>
            <a:fillRect/>
          </a:stretch>
        </p:blipFill>
        <p:spPr>
          <a:xfrm>
            <a:off x="1162289" y="1363894"/>
            <a:ext cx="6819421" cy="4384675"/>
          </a:xfrm>
          <a:prstGeom prst="rect">
            <a:avLst/>
          </a:prstGeom>
        </p:spPr>
      </p:pic>
    </p:spTree>
    <p:extLst>
      <p:ext uri="{BB962C8B-B14F-4D97-AF65-F5344CB8AC3E}">
        <p14:creationId xmlns:p14="http://schemas.microsoft.com/office/powerpoint/2010/main" val="3922727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538"/>
            <a:ext cx="8229600" cy="948712"/>
          </a:xfrm>
        </p:spPr>
        <p:txBody>
          <a:bodyPr/>
          <a:lstStyle/>
          <a:p>
            <a:pPr algn="ctr"/>
            <a:r>
              <a:rPr lang="en-US" b="1" dirty="0"/>
              <a:t>VA Agritourism Growth</a:t>
            </a:r>
          </a:p>
        </p:txBody>
      </p:sp>
      <p:pic>
        <p:nvPicPr>
          <p:cNvPr id="3" name="Picture 2"/>
          <p:cNvPicPr>
            <a:picLocks noChangeAspect="1"/>
          </p:cNvPicPr>
          <p:nvPr/>
        </p:nvPicPr>
        <p:blipFill>
          <a:blip r:embed="rId2"/>
          <a:stretch>
            <a:fillRect/>
          </a:stretch>
        </p:blipFill>
        <p:spPr>
          <a:xfrm>
            <a:off x="1279988" y="1111223"/>
            <a:ext cx="6584023" cy="5052069"/>
          </a:xfrm>
          <a:prstGeom prst="rect">
            <a:avLst/>
          </a:prstGeom>
        </p:spPr>
      </p:pic>
    </p:spTree>
    <p:extLst>
      <p:ext uri="{BB962C8B-B14F-4D97-AF65-F5344CB8AC3E}">
        <p14:creationId xmlns:p14="http://schemas.microsoft.com/office/powerpoint/2010/main" val="1410555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288"/>
            <a:ext cx="8229600" cy="557569"/>
          </a:xfrm>
        </p:spPr>
        <p:txBody>
          <a:bodyPr/>
          <a:lstStyle/>
          <a:p>
            <a:pPr algn="ctr"/>
            <a:r>
              <a:rPr lang="en-US" b="1" dirty="0"/>
              <a:t>VA Agritourism Inventory </a:t>
            </a:r>
          </a:p>
        </p:txBody>
      </p:sp>
      <p:pic>
        <p:nvPicPr>
          <p:cNvPr id="3" name="Picture 2"/>
          <p:cNvPicPr>
            <a:picLocks noChangeAspect="1"/>
          </p:cNvPicPr>
          <p:nvPr/>
        </p:nvPicPr>
        <p:blipFill>
          <a:blip r:embed="rId2"/>
          <a:stretch>
            <a:fillRect/>
          </a:stretch>
        </p:blipFill>
        <p:spPr>
          <a:xfrm>
            <a:off x="527115" y="832208"/>
            <a:ext cx="8089770" cy="5287200"/>
          </a:xfrm>
          <a:prstGeom prst="rect">
            <a:avLst/>
          </a:prstGeom>
        </p:spPr>
      </p:pic>
    </p:spTree>
    <p:extLst>
      <p:ext uri="{BB962C8B-B14F-4D97-AF65-F5344CB8AC3E}">
        <p14:creationId xmlns:p14="http://schemas.microsoft.com/office/powerpoint/2010/main" val="1754297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48712"/>
          </a:xfrm>
        </p:spPr>
        <p:txBody>
          <a:bodyPr/>
          <a:lstStyle/>
          <a:p>
            <a:pPr algn="ctr"/>
            <a:r>
              <a:rPr lang="en-US" b="1" dirty="0"/>
              <a:t>VA Agritourism </a:t>
            </a:r>
          </a:p>
        </p:txBody>
      </p:sp>
      <p:pic>
        <p:nvPicPr>
          <p:cNvPr id="3" name="Picture 2"/>
          <p:cNvPicPr>
            <a:picLocks noChangeAspect="1"/>
          </p:cNvPicPr>
          <p:nvPr/>
        </p:nvPicPr>
        <p:blipFill>
          <a:blip r:embed="rId2"/>
          <a:stretch>
            <a:fillRect/>
          </a:stretch>
        </p:blipFill>
        <p:spPr>
          <a:xfrm>
            <a:off x="1624975" y="814398"/>
            <a:ext cx="5894050" cy="5339202"/>
          </a:xfrm>
          <a:prstGeom prst="rect">
            <a:avLst/>
          </a:prstGeom>
        </p:spPr>
      </p:pic>
    </p:spTree>
    <p:extLst>
      <p:ext uri="{BB962C8B-B14F-4D97-AF65-F5344CB8AC3E}">
        <p14:creationId xmlns:p14="http://schemas.microsoft.com/office/powerpoint/2010/main" val="1237173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525"/>
            <a:ext cx="8229600" cy="948712"/>
          </a:xfrm>
        </p:spPr>
        <p:txBody>
          <a:bodyPr/>
          <a:lstStyle/>
          <a:p>
            <a:pPr algn="ctr"/>
            <a:r>
              <a:rPr lang="en-US" b="1" dirty="0"/>
              <a:t>Visitor Spending </a:t>
            </a:r>
          </a:p>
        </p:txBody>
      </p:sp>
      <p:pic>
        <p:nvPicPr>
          <p:cNvPr id="3" name="Picture 2"/>
          <p:cNvPicPr>
            <a:picLocks noChangeAspect="1"/>
          </p:cNvPicPr>
          <p:nvPr/>
        </p:nvPicPr>
        <p:blipFill>
          <a:blip r:embed="rId2"/>
          <a:stretch>
            <a:fillRect/>
          </a:stretch>
        </p:blipFill>
        <p:spPr>
          <a:xfrm>
            <a:off x="1045844" y="978266"/>
            <a:ext cx="7026011" cy="5035725"/>
          </a:xfrm>
          <a:prstGeom prst="rect">
            <a:avLst/>
          </a:prstGeom>
        </p:spPr>
      </p:pic>
    </p:spTree>
    <p:extLst>
      <p:ext uri="{BB962C8B-B14F-4D97-AF65-F5344CB8AC3E}">
        <p14:creationId xmlns:p14="http://schemas.microsoft.com/office/powerpoint/2010/main" val="2905428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Opportunities</a:t>
            </a:r>
            <a:r>
              <a:rPr lang="en-US" dirty="0"/>
              <a:t> </a:t>
            </a:r>
          </a:p>
        </p:txBody>
      </p:sp>
      <p:sp>
        <p:nvSpPr>
          <p:cNvPr id="3" name="Content Placeholder 2"/>
          <p:cNvSpPr>
            <a:spLocks noGrp="1"/>
          </p:cNvSpPr>
          <p:nvPr>
            <p:ph idx="1"/>
          </p:nvPr>
        </p:nvSpPr>
        <p:spPr>
          <a:xfrm>
            <a:off x="457200" y="1600200"/>
            <a:ext cx="8229600" cy="4384675"/>
          </a:xfrm>
        </p:spPr>
        <p:txBody>
          <a:bodyPr/>
          <a:lstStyle/>
          <a:p>
            <a:pPr>
              <a:buBlip>
                <a:blip r:embed="rId2"/>
              </a:buBlip>
            </a:pPr>
            <a:r>
              <a:rPr lang="en-US" dirty="0"/>
              <a:t>Liability</a:t>
            </a:r>
          </a:p>
          <a:p>
            <a:pPr marL="0" indent="0">
              <a:buNone/>
            </a:pPr>
            <a:endParaRPr lang="en-US" dirty="0"/>
          </a:p>
          <a:p>
            <a:pPr>
              <a:buBlip>
                <a:blip r:embed="rId2"/>
              </a:buBlip>
            </a:pPr>
            <a:r>
              <a:rPr lang="en-US" dirty="0"/>
              <a:t>Insurance </a:t>
            </a:r>
          </a:p>
          <a:p>
            <a:pPr>
              <a:buBlip>
                <a:blip r:embed="rId2"/>
              </a:buBlip>
            </a:pPr>
            <a:endParaRPr lang="en-US" dirty="0"/>
          </a:p>
          <a:p>
            <a:pPr>
              <a:buBlip>
                <a:blip r:embed="rId2"/>
              </a:buBlip>
            </a:pPr>
            <a:r>
              <a:rPr lang="en-US" dirty="0"/>
              <a:t>Safety </a:t>
            </a:r>
          </a:p>
        </p:txBody>
      </p:sp>
      <p:pic>
        <p:nvPicPr>
          <p:cNvPr id="4" name="Picture 3"/>
          <p:cNvPicPr>
            <a:picLocks noChangeAspect="1"/>
          </p:cNvPicPr>
          <p:nvPr/>
        </p:nvPicPr>
        <p:blipFill>
          <a:blip r:embed="rId3"/>
          <a:stretch>
            <a:fillRect/>
          </a:stretch>
        </p:blipFill>
        <p:spPr>
          <a:xfrm>
            <a:off x="2923389" y="1490980"/>
            <a:ext cx="6046966" cy="3627726"/>
          </a:xfrm>
          <a:prstGeom prst="rect">
            <a:avLst/>
          </a:prstGeom>
        </p:spPr>
      </p:pic>
    </p:spTree>
    <p:extLst>
      <p:ext uri="{BB962C8B-B14F-4D97-AF65-F5344CB8AC3E}">
        <p14:creationId xmlns:p14="http://schemas.microsoft.com/office/powerpoint/2010/main" val="3640113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6454"/>
            <a:ext cx="8229600" cy="948712"/>
          </a:xfrm>
        </p:spPr>
        <p:txBody>
          <a:bodyPr/>
          <a:lstStyle/>
          <a:p>
            <a:pPr algn="ctr"/>
            <a:r>
              <a:rPr lang="en-US" sz="4000" b="1" dirty="0"/>
              <a:t>Visitor Safety Concerns</a:t>
            </a:r>
            <a:r>
              <a:rPr lang="en-US" dirty="0"/>
              <a:t>		</a:t>
            </a:r>
          </a:p>
        </p:txBody>
      </p:sp>
      <p:sp>
        <p:nvSpPr>
          <p:cNvPr id="3" name="Content Placeholder 2"/>
          <p:cNvSpPr>
            <a:spLocks noGrp="1"/>
          </p:cNvSpPr>
          <p:nvPr>
            <p:ph idx="1"/>
          </p:nvPr>
        </p:nvSpPr>
        <p:spPr/>
        <p:txBody>
          <a:bodyPr/>
          <a:lstStyle/>
          <a:p>
            <a:pPr>
              <a:buBlip>
                <a:blip r:embed="rId2"/>
              </a:buBlip>
            </a:pPr>
            <a:r>
              <a:rPr lang="en-US" dirty="0"/>
              <a:t>Unfamiliar with agriculture </a:t>
            </a:r>
          </a:p>
          <a:p>
            <a:pPr>
              <a:buBlip>
                <a:blip r:embed="rId2"/>
              </a:buBlip>
            </a:pPr>
            <a:r>
              <a:rPr lang="en-US" dirty="0"/>
              <a:t>Looking for a babysitter</a:t>
            </a:r>
          </a:p>
          <a:p>
            <a:pPr>
              <a:buBlip>
                <a:blip r:embed="rId2"/>
              </a:buBlip>
            </a:pPr>
            <a:r>
              <a:rPr lang="en-US" dirty="0"/>
              <a:t>Easily distracted</a:t>
            </a:r>
          </a:p>
          <a:p>
            <a:pPr>
              <a:buBlip>
                <a:blip r:embed="rId2"/>
              </a:buBlip>
            </a:pPr>
            <a:r>
              <a:rPr lang="en-US" dirty="0"/>
              <a:t>The rules “don’t apply to me”</a:t>
            </a:r>
          </a:p>
          <a:p>
            <a:pPr>
              <a:buBlip>
                <a:blip r:embed="rId2"/>
              </a:buBlip>
            </a:pPr>
            <a:r>
              <a:rPr lang="en-US" dirty="0"/>
              <a:t>Common sense is “dead” </a:t>
            </a:r>
          </a:p>
          <a:p>
            <a:endParaRPr lang="en-US" dirty="0"/>
          </a:p>
          <a:p>
            <a:pPr marL="0" indent="0">
              <a:buNone/>
            </a:pPr>
            <a:endParaRPr lang="en-US" sz="1600" dirty="0"/>
          </a:p>
          <a:p>
            <a:pPr marL="0" indent="0">
              <a:buNone/>
            </a:pPr>
            <a:endParaRPr lang="en-US" sz="1600" dirty="0"/>
          </a:p>
          <a:p>
            <a:pPr marL="0" indent="0">
              <a:buNone/>
            </a:pPr>
            <a:r>
              <a:rPr lang="en-US" sz="1600" dirty="0"/>
              <a:t>National Children's Center </a:t>
            </a:r>
          </a:p>
        </p:txBody>
      </p:sp>
    </p:spTree>
    <p:extLst>
      <p:ext uri="{BB962C8B-B14F-4D97-AF65-F5344CB8AC3E}">
        <p14:creationId xmlns:p14="http://schemas.microsoft.com/office/powerpoint/2010/main" val="1136463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3350" y="636091"/>
            <a:ext cx="8877300" cy="4993481"/>
          </a:xfrm>
          <a:prstGeom prst="rect">
            <a:avLst/>
          </a:prstGeom>
        </p:spPr>
      </p:pic>
    </p:spTree>
    <p:extLst>
      <p:ext uri="{BB962C8B-B14F-4D97-AF65-F5344CB8AC3E}">
        <p14:creationId xmlns:p14="http://schemas.microsoft.com/office/powerpoint/2010/main" val="1566451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310" y="239498"/>
            <a:ext cx="8229600" cy="948712"/>
          </a:xfrm>
        </p:spPr>
        <p:txBody>
          <a:bodyPr/>
          <a:lstStyle/>
          <a:p>
            <a:r>
              <a:rPr lang="en-US" b="1" dirty="0"/>
              <a:t>Insurance</a:t>
            </a:r>
            <a:r>
              <a:rPr lang="en-US" dirty="0"/>
              <a:t> 	</a:t>
            </a:r>
          </a:p>
        </p:txBody>
      </p:sp>
      <p:sp>
        <p:nvSpPr>
          <p:cNvPr id="3" name="Content Placeholder 2"/>
          <p:cNvSpPr>
            <a:spLocks noGrp="1"/>
          </p:cNvSpPr>
          <p:nvPr>
            <p:ph idx="1"/>
          </p:nvPr>
        </p:nvSpPr>
        <p:spPr>
          <a:xfrm>
            <a:off x="0" y="1394205"/>
            <a:ext cx="8229600" cy="4384675"/>
          </a:xfrm>
        </p:spPr>
        <p:txBody>
          <a:bodyPr/>
          <a:lstStyle/>
          <a:p>
            <a:pPr lvl="1">
              <a:buBlip>
                <a:blip r:embed="rId2"/>
              </a:buBlip>
            </a:pPr>
            <a:r>
              <a:rPr lang="en-US" dirty="0"/>
              <a:t> Need insurance </a:t>
            </a:r>
          </a:p>
          <a:p>
            <a:pPr lvl="1">
              <a:buBlip>
                <a:blip r:embed="rId2"/>
              </a:buBlip>
            </a:pPr>
            <a:endParaRPr lang="en-US" dirty="0"/>
          </a:p>
          <a:p>
            <a:pPr marL="457200" lvl="1" indent="0">
              <a:buNone/>
            </a:pPr>
            <a:endParaRPr lang="en-US" dirty="0"/>
          </a:p>
          <a:p>
            <a:pPr marL="457200" lvl="1" indent="0">
              <a:buNone/>
            </a:pPr>
            <a:endParaRPr lang="en-US" dirty="0"/>
          </a:p>
          <a:p>
            <a:pPr lvl="1">
              <a:buBlip>
                <a:blip r:embed="rId2"/>
              </a:buBlip>
            </a:pPr>
            <a:r>
              <a:rPr lang="en-US" dirty="0"/>
              <a:t> Walkthroughs</a:t>
            </a:r>
          </a:p>
          <a:p>
            <a:pPr marL="457200" lvl="1" indent="0">
              <a:buNone/>
            </a:pPr>
            <a:r>
              <a:rPr lang="en-US" dirty="0"/>
              <a:t> </a:t>
            </a:r>
          </a:p>
          <a:p>
            <a:pPr marL="457200" lvl="1" indent="0">
              <a:buNone/>
            </a:pPr>
            <a:r>
              <a:rPr lang="en-US" dirty="0"/>
              <a:t> </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p:txBody>
      </p:sp>
      <p:pic>
        <p:nvPicPr>
          <p:cNvPr id="4" name="Picture 3"/>
          <p:cNvPicPr>
            <a:picLocks noChangeAspect="1"/>
          </p:cNvPicPr>
          <p:nvPr/>
        </p:nvPicPr>
        <p:blipFill>
          <a:blip r:embed="rId3"/>
          <a:stretch>
            <a:fillRect/>
          </a:stretch>
        </p:blipFill>
        <p:spPr>
          <a:xfrm>
            <a:off x="4706110" y="443418"/>
            <a:ext cx="4285490" cy="5541457"/>
          </a:xfrm>
          <a:prstGeom prst="rect">
            <a:avLst/>
          </a:prstGeom>
        </p:spPr>
      </p:pic>
    </p:spTree>
    <p:extLst>
      <p:ext uri="{BB962C8B-B14F-4D97-AF65-F5344CB8AC3E}">
        <p14:creationId xmlns:p14="http://schemas.microsoft.com/office/powerpoint/2010/main" val="3859695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Objectives</a:t>
            </a:r>
            <a:r>
              <a:rPr lang="en-US" dirty="0"/>
              <a:t> </a:t>
            </a:r>
          </a:p>
        </p:txBody>
      </p:sp>
      <p:sp>
        <p:nvSpPr>
          <p:cNvPr id="3" name="Content Placeholder 2"/>
          <p:cNvSpPr>
            <a:spLocks noGrp="1"/>
          </p:cNvSpPr>
          <p:nvPr>
            <p:ph idx="1"/>
          </p:nvPr>
        </p:nvSpPr>
        <p:spPr>
          <a:xfrm>
            <a:off x="643311" y="1520125"/>
            <a:ext cx="8229600" cy="4384675"/>
          </a:xfrm>
        </p:spPr>
        <p:txBody>
          <a:bodyPr/>
          <a:lstStyle/>
          <a:p>
            <a:pPr marL="0" indent="0">
              <a:buNone/>
            </a:pPr>
            <a:r>
              <a:rPr lang="en-US" b="1" dirty="0"/>
              <a:t>Virginia Agritourism:</a:t>
            </a:r>
          </a:p>
          <a:p>
            <a:pPr marL="0" indent="0">
              <a:buNone/>
            </a:pPr>
            <a:endParaRPr lang="en-US" b="1" dirty="0"/>
          </a:p>
          <a:p>
            <a:pPr lvl="1">
              <a:buBlip>
                <a:blip r:embed="rId2"/>
              </a:buBlip>
            </a:pPr>
            <a:r>
              <a:rPr lang="en-US" dirty="0"/>
              <a:t> Definition </a:t>
            </a:r>
          </a:p>
          <a:p>
            <a:pPr lvl="1">
              <a:buBlip>
                <a:blip r:embed="rId2"/>
              </a:buBlip>
            </a:pPr>
            <a:r>
              <a:rPr lang="en-US" dirty="0"/>
              <a:t> Importance</a:t>
            </a:r>
          </a:p>
          <a:p>
            <a:pPr lvl="1">
              <a:buBlip>
                <a:blip r:embed="rId2"/>
              </a:buBlip>
            </a:pPr>
            <a:r>
              <a:rPr lang="en-US" dirty="0"/>
              <a:t> Impact</a:t>
            </a:r>
          </a:p>
          <a:p>
            <a:pPr lvl="1">
              <a:buBlip>
                <a:blip r:embed="rId2"/>
              </a:buBlip>
            </a:pPr>
            <a:r>
              <a:rPr lang="en-US" dirty="0"/>
              <a:t> Opportunities </a:t>
            </a:r>
          </a:p>
          <a:p>
            <a:pPr lvl="1">
              <a:buBlip>
                <a:blip r:embed="rId2"/>
              </a:buBlip>
            </a:pPr>
            <a:r>
              <a:rPr lang="en-US" dirty="0"/>
              <a:t> Questions </a:t>
            </a:r>
          </a:p>
          <a:p>
            <a:pPr lvl="1"/>
            <a:endParaRPr lang="en-US" dirty="0"/>
          </a:p>
        </p:txBody>
      </p:sp>
      <p:pic>
        <p:nvPicPr>
          <p:cNvPr id="4" name="Picture 3"/>
          <p:cNvPicPr>
            <a:picLocks noChangeAspect="1"/>
          </p:cNvPicPr>
          <p:nvPr/>
        </p:nvPicPr>
        <p:blipFill>
          <a:blip r:embed="rId3"/>
          <a:stretch>
            <a:fillRect/>
          </a:stretch>
        </p:blipFill>
        <p:spPr>
          <a:xfrm>
            <a:off x="4641920" y="2066381"/>
            <a:ext cx="4230991" cy="3749365"/>
          </a:xfrm>
          <a:prstGeom prst="rect">
            <a:avLst/>
          </a:prstGeom>
        </p:spPr>
      </p:pic>
    </p:spTree>
    <p:extLst>
      <p:ext uri="{BB962C8B-B14F-4D97-AF65-F5344CB8AC3E}">
        <p14:creationId xmlns:p14="http://schemas.microsoft.com/office/powerpoint/2010/main" val="106087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Safety</a:t>
            </a:r>
          </a:p>
        </p:txBody>
      </p:sp>
      <p:sp>
        <p:nvSpPr>
          <p:cNvPr id="3" name="Content Placeholder 2"/>
          <p:cNvSpPr>
            <a:spLocks noGrp="1"/>
          </p:cNvSpPr>
          <p:nvPr>
            <p:ph idx="1"/>
          </p:nvPr>
        </p:nvSpPr>
        <p:spPr>
          <a:xfrm>
            <a:off x="533400" y="1438316"/>
            <a:ext cx="8229600" cy="4384675"/>
          </a:xfrm>
        </p:spPr>
        <p:txBody>
          <a:bodyPr/>
          <a:lstStyle/>
          <a:p>
            <a:pPr lvl="1">
              <a:buBlip>
                <a:blip r:embed="rId2"/>
              </a:buBlip>
            </a:pPr>
            <a:r>
              <a:rPr lang="en-US" dirty="0"/>
              <a:t> Walkthroughs</a:t>
            </a:r>
          </a:p>
          <a:p>
            <a:pPr lvl="1">
              <a:buBlip>
                <a:blip r:embed="rId2"/>
              </a:buBlip>
            </a:pPr>
            <a:r>
              <a:rPr lang="en-US" dirty="0"/>
              <a:t> Training </a:t>
            </a:r>
          </a:p>
          <a:p>
            <a:pPr lvl="1">
              <a:buBlip>
                <a:blip r:embed="rId2"/>
              </a:buBlip>
            </a:pPr>
            <a:r>
              <a:rPr lang="en-US" dirty="0"/>
              <a:t> Signage (words and pictures)</a:t>
            </a:r>
          </a:p>
          <a:p>
            <a:pPr lvl="1">
              <a:buBlip>
                <a:blip r:embed="rId2"/>
              </a:buBlip>
            </a:pPr>
            <a:r>
              <a:rPr lang="en-US" dirty="0"/>
              <a:t> Farm layout   </a:t>
            </a:r>
          </a:p>
          <a:p>
            <a:pPr marL="0" indent="0">
              <a:buNone/>
            </a:pPr>
            <a:endParaRPr lang="en-US" dirty="0"/>
          </a:p>
          <a:p>
            <a:endParaRPr lang="en-US" dirty="0"/>
          </a:p>
        </p:txBody>
      </p:sp>
      <p:pic>
        <p:nvPicPr>
          <p:cNvPr id="5" name="Picture 4"/>
          <p:cNvPicPr>
            <a:picLocks noChangeAspect="1"/>
          </p:cNvPicPr>
          <p:nvPr/>
        </p:nvPicPr>
        <p:blipFill>
          <a:blip r:embed="rId3"/>
          <a:stretch>
            <a:fillRect/>
          </a:stretch>
        </p:blipFill>
        <p:spPr>
          <a:xfrm>
            <a:off x="0" y="3898942"/>
            <a:ext cx="9144000" cy="2031999"/>
          </a:xfrm>
          <a:prstGeom prst="rect">
            <a:avLst/>
          </a:prstGeom>
        </p:spPr>
      </p:pic>
    </p:spTree>
    <p:extLst>
      <p:ext uri="{BB962C8B-B14F-4D97-AF65-F5344CB8AC3E}">
        <p14:creationId xmlns:p14="http://schemas.microsoft.com/office/powerpoint/2010/main" val="475182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492" y="199222"/>
            <a:ext cx="8229600" cy="999105"/>
          </a:xfrm>
        </p:spPr>
        <p:txBody>
          <a:bodyPr/>
          <a:lstStyle/>
          <a:p>
            <a:r>
              <a:rPr lang="en-US" b="1" dirty="0"/>
              <a:t>Resources</a:t>
            </a:r>
            <a:r>
              <a:rPr lang="en-US" dirty="0"/>
              <a:t> </a:t>
            </a:r>
          </a:p>
        </p:txBody>
      </p:sp>
      <p:sp>
        <p:nvSpPr>
          <p:cNvPr id="3" name="Content Placeholder 2"/>
          <p:cNvSpPr>
            <a:spLocks noGrp="1"/>
          </p:cNvSpPr>
          <p:nvPr>
            <p:ph sz="half" idx="1"/>
          </p:nvPr>
        </p:nvSpPr>
        <p:spPr>
          <a:xfrm>
            <a:off x="202950" y="1526697"/>
            <a:ext cx="4224528" cy="4525963"/>
          </a:xfrm>
        </p:spPr>
        <p:txBody>
          <a:bodyPr/>
          <a:lstStyle/>
          <a:p>
            <a:pPr>
              <a:buBlip>
                <a:blip r:embed="rId2"/>
              </a:buBlip>
            </a:pPr>
            <a:r>
              <a:rPr lang="en-US" sz="2400" dirty="0">
                <a:hlinkClick r:id="rId3"/>
              </a:rPr>
              <a:t>https://ext.vt.edu/agriculture/agritourism.html</a:t>
            </a:r>
            <a:endParaRPr lang="en-US" sz="2400" dirty="0"/>
          </a:p>
          <a:p>
            <a:pPr marL="0" indent="0">
              <a:buNone/>
            </a:pPr>
            <a:endParaRPr lang="en-US" sz="2400" dirty="0"/>
          </a:p>
          <a:p>
            <a:pPr>
              <a:buBlip>
                <a:blip r:embed="rId2"/>
              </a:buBlip>
            </a:pPr>
            <a:r>
              <a:rPr lang="en-US" sz="2400" dirty="0">
                <a:hlinkClick r:id="rId4"/>
              </a:rPr>
              <a:t>https://safeagritourism.org/</a:t>
            </a:r>
            <a:r>
              <a:rPr lang="en-US" sz="2400" dirty="0"/>
              <a:t> </a:t>
            </a:r>
          </a:p>
        </p:txBody>
      </p:sp>
      <p:pic>
        <p:nvPicPr>
          <p:cNvPr id="4" name="Picture 3"/>
          <p:cNvPicPr>
            <a:picLocks noChangeAspect="1"/>
          </p:cNvPicPr>
          <p:nvPr/>
        </p:nvPicPr>
        <p:blipFill>
          <a:blip r:embed="rId5"/>
          <a:stretch>
            <a:fillRect/>
          </a:stretch>
        </p:blipFill>
        <p:spPr>
          <a:xfrm>
            <a:off x="4994578" y="580952"/>
            <a:ext cx="2111072" cy="2723788"/>
          </a:xfrm>
          <a:prstGeom prst="rect">
            <a:avLst/>
          </a:prstGeom>
        </p:spPr>
      </p:pic>
      <p:pic>
        <p:nvPicPr>
          <p:cNvPr id="6" name="Picture 5"/>
          <p:cNvPicPr>
            <a:picLocks noChangeAspect="1"/>
          </p:cNvPicPr>
          <p:nvPr/>
        </p:nvPicPr>
        <p:blipFill>
          <a:blip r:embed="rId6"/>
          <a:stretch>
            <a:fillRect/>
          </a:stretch>
        </p:blipFill>
        <p:spPr>
          <a:xfrm>
            <a:off x="7199953" y="580952"/>
            <a:ext cx="1877753" cy="2723788"/>
          </a:xfrm>
          <a:prstGeom prst="rect">
            <a:avLst/>
          </a:prstGeom>
        </p:spPr>
      </p:pic>
      <p:pic>
        <p:nvPicPr>
          <p:cNvPr id="8" name="Picture 7"/>
          <p:cNvPicPr>
            <a:picLocks noChangeAspect="1"/>
          </p:cNvPicPr>
          <p:nvPr/>
        </p:nvPicPr>
        <p:blipFill>
          <a:blip r:embed="rId7"/>
          <a:stretch>
            <a:fillRect/>
          </a:stretch>
        </p:blipFill>
        <p:spPr>
          <a:xfrm>
            <a:off x="6220206" y="3925507"/>
            <a:ext cx="2857500" cy="2209800"/>
          </a:xfrm>
          <a:prstGeom prst="rect">
            <a:avLst/>
          </a:prstGeom>
        </p:spPr>
      </p:pic>
      <p:pic>
        <p:nvPicPr>
          <p:cNvPr id="5" name="Picture 4"/>
          <p:cNvPicPr>
            <a:picLocks noChangeAspect="1"/>
          </p:cNvPicPr>
          <p:nvPr/>
        </p:nvPicPr>
        <p:blipFill>
          <a:blip r:embed="rId8"/>
          <a:stretch>
            <a:fillRect/>
          </a:stretch>
        </p:blipFill>
        <p:spPr>
          <a:xfrm>
            <a:off x="3711039" y="4008154"/>
            <a:ext cx="2044506" cy="2044506"/>
          </a:xfrm>
          <a:prstGeom prst="rect">
            <a:avLst/>
          </a:prstGeom>
        </p:spPr>
      </p:pic>
      <p:pic>
        <p:nvPicPr>
          <p:cNvPr id="7" name="Picture 6"/>
          <p:cNvPicPr>
            <a:picLocks noChangeAspect="1"/>
          </p:cNvPicPr>
          <p:nvPr/>
        </p:nvPicPr>
        <p:blipFill>
          <a:blip r:embed="rId9"/>
          <a:stretch>
            <a:fillRect/>
          </a:stretch>
        </p:blipFill>
        <p:spPr>
          <a:xfrm>
            <a:off x="219708" y="4077907"/>
            <a:ext cx="2857500" cy="1905000"/>
          </a:xfrm>
          <a:prstGeom prst="rect">
            <a:avLst/>
          </a:prstGeom>
        </p:spPr>
      </p:pic>
    </p:spTree>
    <p:extLst>
      <p:ext uri="{BB962C8B-B14F-4D97-AF65-F5344CB8AC3E}">
        <p14:creationId xmlns:p14="http://schemas.microsoft.com/office/powerpoint/2010/main" val="1203560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b="1" dirty="0"/>
              <a:t> Thank you! </a:t>
            </a:r>
          </a:p>
        </p:txBody>
      </p:sp>
      <p:sp>
        <p:nvSpPr>
          <p:cNvPr id="2" name="Content Placeholder 1"/>
          <p:cNvSpPr>
            <a:spLocks noGrp="1"/>
          </p:cNvSpPr>
          <p:nvPr>
            <p:ph idx="1"/>
          </p:nvPr>
        </p:nvSpPr>
        <p:spPr/>
        <p:txBody>
          <a:bodyPr/>
          <a:lstStyle/>
          <a:p>
            <a:pPr marL="0" indent="0" algn="ctr">
              <a:buNone/>
            </a:pPr>
            <a:endParaRPr lang="en-US" sz="2000" dirty="0"/>
          </a:p>
          <a:p>
            <a:pPr marL="0" indent="0" algn="ctr">
              <a:buNone/>
            </a:pPr>
            <a:r>
              <a:rPr lang="en-US" sz="2000" dirty="0"/>
              <a:t>“Virginia is a top ten destination for travelers, largely due to the diversity of product and the authenticity of offered experiences and agriculture is a key part of that variety. From aquaculture operations along our coastlines to wineries along the slopes of our mountains, travelers in Virginia can truly immerse themselves through sight, touch, and taste of all that Virginia agriculture has to offer. These authentic, experiential moments make it easy for travelers to discover why Virginia is for Lovers.” </a:t>
            </a:r>
          </a:p>
          <a:p>
            <a:pPr marL="0" indent="0" algn="ctr">
              <a:buNone/>
            </a:pPr>
            <a:r>
              <a:rPr lang="en-US" sz="2000" dirty="0"/>
              <a:t>-Todd </a:t>
            </a:r>
            <a:r>
              <a:rPr lang="en-US" sz="2000" dirty="0" err="1"/>
              <a:t>Haymore</a:t>
            </a:r>
            <a:r>
              <a:rPr lang="en-US" sz="2000" dirty="0"/>
              <a:t>, Secretary of Commerce and Trade</a:t>
            </a:r>
          </a:p>
          <a:p>
            <a:pPr marL="0" indent="0" algn="ctr">
              <a:buNone/>
            </a:pPr>
            <a:endParaRPr lang="en-US" sz="2000" dirty="0"/>
          </a:p>
        </p:txBody>
      </p:sp>
    </p:spTree>
    <p:extLst>
      <p:ext uri="{BB962C8B-B14F-4D97-AF65-F5344CB8AC3E}">
        <p14:creationId xmlns:p14="http://schemas.microsoft.com/office/powerpoint/2010/main" val="388968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458" y="955116"/>
            <a:ext cx="8229600" cy="3002818"/>
          </a:xfrm>
        </p:spPr>
        <p:txBody>
          <a:bodyPr/>
          <a:lstStyle/>
          <a:p>
            <a:pPr algn="ctr"/>
            <a:r>
              <a:rPr lang="en-US" sz="3200" b="1" i="1" dirty="0">
                <a:solidFill>
                  <a:schemeClr val="tx1">
                    <a:lumMod val="95000"/>
                    <a:lumOff val="5000"/>
                  </a:schemeClr>
                </a:solidFill>
              </a:rPr>
              <a:t>Livvy Preisser</a:t>
            </a:r>
            <a:br>
              <a:rPr lang="en-US" sz="3200" b="1" i="1" dirty="0">
                <a:solidFill>
                  <a:schemeClr val="tx1">
                    <a:lumMod val="95000"/>
                    <a:lumOff val="5000"/>
                  </a:schemeClr>
                </a:solidFill>
              </a:rPr>
            </a:br>
            <a:r>
              <a:rPr lang="en-US" sz="3200" b="1" i="1" dirty="0">
                <a:solidFill>
                  <a:schemeClr val="tx1">
                    <a:lumMod val="95000"/>
                    <a:lumOff val="5000"/>
                  </a:schemeClr>
                </a:solidFill>
              </a:rPr>
              <a:t> ANR- Isle of Wight </a:t>
            </a:r>
            <a:br>
              <a:rPr lang="en-US" sz="3200" b="1" i="1" dirty="0">
                <a:solidFill>
                  <a:schemeClr val="tx1">
                    <a:lumMod val="95000"/>
                    <a:lumOff val="5000"/>
                  </a:schemeClr>
                </a:solidFill>
              </a:rPr>
            </a:br>
            <a:r>
              <a:rPr lang="en-US" sz="3200" b="1" i="1" dirty="0">
                <a:solidFill>
                  <a:schemeClr val="tx1">
                    <a:lumMod val="95000"/>
                    <a:lumOff val="5000"/>
                  </a:schemeClr>
                </a:solidFill>
              </a:rPr>
              <a:t>livvy16@vt.edu</a:t>
            </a:r>
            <a:br>
              <a:rPr lang="en-US" sz="3200" b="1" i="1" dirty="0">
                <a:solidFill>
                  <a:schemeClr val="tx1">
                    <a:lumMod val="95000"/>
                    <a:lumOff val="5000"/>
                  </a:schemeClr>
                </a:solidFill>
              </a:rPr>
            </a:br>
            <a:r>
              <a:rPr lang="en-US" sz="3200" b="1" i="1" dirty="0">
                <a:solidFill>
                  <a:schemeClr val="tx1">
                    <a:lumMod val="95000"/>
                    <a:lumOff val="5000"/>
                  </a:schemeClr>
                </a:solidFill>
              </a:rPr>
              <a:t> (757)365-6261</a:t>
            </a:r>
            <a:br>
              <a:rPr lang="en-US" sz="3200" b="1" i="1" dirty="0">
                <a:solidFill>
                  <a:schemeClr val="tx1">
                    <a:lumMod val="95000"/>
                    <a:lumOff val="5000"/>
                  </a:schemeClr>
                </a:solidFill>
              </a:rPr>
            </a:br>
            <a:r>
              <a:rPr lang="en-US" sz="2800" b="1" dirty="0">
                <a:hlinkClick r:id="rId2">
                  <a:extLst>
                    <a:ext uri="{A12FA001-AC4F-418D-AE19-62706E023703}">
                      <ahyp:hlinkClr xmlns:ahyp="http://schemas.microsoft.com/office/drawing/2018/hyperlinkcolor" val="tx"/>
                    </a:ext>
                  </a:extLst>
                </a:hlinkClick>
              </a:rPr>
              <a:t>https://ext.vt.edu/agriculture/agritourism.html</a:t>
            </a:r>
            <a:br>
              <a:rPr lang="en-US" b="1" i="1" dirty="0">
                <a:solidFill>
                  <a:schemeClr val="tx1">
                    <a:lumMod val="95000"/>
                    <a:lumOff val="5000"/>
                  </a:schemeClr>
                </a:solidFill>
              </a:rPr>
            </a:br>
            <a:r>
              <a:rPr lang="en-US" dirty="0"/>
              <a:t> </a:t>
            </a:r>
          </a:p>
        </p:txBody>
      </p:sp>
      <p:pic>
        <p:nvPicPr>
          <p:cNvPr id="4" name="Content Placeholder 3"/>
          <p:cNvPicPr>
            <a:picLocks noGrp="1" noChangeAspect="1"/>
          </p:cNvPicPr>
          <p:nvPr>
            <p:ph idx="1"/>
          </p:nvPr>
        </p:nvPicPr>
        <p:blipFill>
          <a:blip r:embed="rId3"/>
          <a:stretch>
            <a:fillRect/>
          </a:stretch>
        </p:blipFill>
        <p:spPr>
          <a:xfrm>
            <a:off x="457199" y="4042892"/>
            <a:ext cx="8229600" cy="1882895"/>
          </a:xfrm>
          <a:prstGeom prst="rect">
            <a:avLst/>
          </a:prstGeom>
        </p:spPr>
      </p:pic>
    </p:spTree>
    <p:extLst>
      <p:ext uri="{BB962C8B-B14F-4D97-AF65-F5344CB8AC3E}">
        <p14:creationId xmlns:p14="http://schemas.microsoft.com/office/powerpoint/2010/main" val="4222016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t>
            </a:r>
            <a:r>
              <a:rPr lang="en-US" b="1" dirty="0"/>
              <a:t>Agriculture + Tourism </a:t>
            </a:r>
          </a:p>
        </p:txBody>
      </p:sp>
      <p:sp>
        <p:nvSpPr>
          <p:cNvPr id="3" name="Content Placeholder 2"/>
          <p:cNvSpPr>
            <a:spLocks noGrp="1"/>
          </p:cNvSpPr>
          <p:nvPr>
            <p:ph idx="1"/>
          </p:nvPr>
        </p:nvSpPr>
        <p:spPr/>
        <p:txBody>
          <a:bodyPr/>
          <a:lstStyle/>
          <a:p>
            <a:pPr marL="0" indent="0" algn="ctr">
              <a:buNone/>
            </a:pPr>
            <a:r>
              <a:rPr lang="en-US" sz="2400" dirty="0"/>
              <a:t>“</a:t>
            </a:r>
            <a:r>
              <a:rPr lang="en-US" sz="2400" b="1" dirty="0"/>
              <a:t>Any activity carried out on a farm or ranch </a:t>
            </a:r>
            <a:r>
              <a:rPr lang="en-US" sz="2400" dirty="0"/>
              <a:t>that allows members of the general public, </a:t>
            </a:r>
            <a:r>
              <a:rPr lang="en-US" sz="2400" b="1" dirty="0"/>
              <a:t>for recreational, entertainment, or educational purposes, </a:t>
            </a:r>
            <a:r>
              <a:rPr lang="en-US" sz="2400" dirty="0"/>
              <a:t>to view or enjoy rural activities, including farming, wineries, ranching, historical, cultural, harvest-your-own activities, or natural activities and attractions. An activity is an </a:t>
            </a:r>
            <a:r>
              <a:rPr lang="en-US" sz="2400" dirty="0" err="1"/>
              <a:t>agritourism</a:t>
            </a:r>
            <a:r>
              <a:rPr lang="en-US" sz="2400" dirty="0"/>
              <a:t> activity </a:t>
            </a:r>
            <a:r>
              <a:rPr lang="en-US" sz="2400" b="1" dirty="0"/>
              <a:t>whether or not the participant paid to participate in the activity.” </a:t>
            </a:r>
            <a:r>
              <a:rPr lang="en-US" sz="2400" dirty="0"/>
              <a:t>(Code of Virginia § 3.2-6400).</a:t>
            </a:r>
          </a:p>
          <a:p>
            <a:pPr marL="0" indent="0">
              <a:buNone/>
            </a:pPr>
            <a:endParaRPr lang="en-US" sz="1200" dirty="0"/>
          </a:p>
          <a:p>
            <a:pPr marL="0" indent="0">
              <a:buNone/>
            </a:pPr>
            <a:endParaRPr lang="en-US" sz="1200" dirty="0"/>
          </a:p>
          <a:p>
            <a:pPr marL="0" indent="0">
              <a:buNone/>
            </a:pPr>
            <a:endParaRPr lang="en-US" sz="1200" dirty="0"/>
          </a:p>
          <a:p>
            <a:pPr marL="0" indent="0">
              <a:buNone/>
            </a:pPr>
            <a:r>
              <a:rPr lang="en-US" sz="1200" dirty="0"/>
              <a:t>Virginia Decoded. (2008). Definitions. Retrieved January 16, 2017, from </a:t>
            </a:r>
            <a:r>
              <a:rPr lang="en-US" sz="1200" u="sng" dirty="0">
                <a:hlinkClick r:id="rId2"/>
              </a:rPr>
              <a:t>https://vacode.org/2016/3.2/V/64/3.2-6400/</a:t>
            </a:r>
            <a:r>
              <a:rPr lang="en-US" sz="1200" dirty="0"/>
              <a:t>. </a:t>
            </a:r>
          </a:p>
          <a:p>
            <a:pPr marL="0" indent="0">
              <a:buNone/>
            </a:pPr>
            <a:endParaRPr lang="en-US" sz="2400" dirty="0"/>
          </a:p>
        </p:txBody>
      </p:sp>
    </p:spTree>
    <p:extLst>
      <p:ext uri="{BB962C8B-B14F-4D97-AF65-F5344CB8AC3E}">
        <p14:creationId xmlns:p14="http://schemas.microsoft.com/office/powerpoint/2010/main" val="1710585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463" y="1593945"/>
            <a:ext cx="7773074" cy="3670110"/>
          </a:xfrm>
          <a:prstGeom prst="rect">
            <a:avLst/>
          </a:prstGeom>
        </p:spPr>
      </p:pic>
      <p:sp>
        <p:nvSpPr>
          <p:cNvPr id="3" name="Title 2"/>
          <p:cNvSpPr>
            <a:spLocks noGrp="1"/>
          </p:cNvSpPr>
          <p:nvPr>
            <p:ph type="title"/>
          </p:nvPr>
        </p:nvSpPr>
        <p:spPr/>
        <p:txBody>
          <a:bodyPr/>
          <a:lstStyle/>
          <a:p>
            <a:pPr algn="ctr"/>
            <a:r>
              <a:rPr lang="en-US" b="1" dirty="0"/>
              <a:t>Virginia Agritourism Industry</a:t>
            </a:r>
          </a:p>
        </p:txBody>
      </p:sp>
      <p:sp>
        <p:nvSpPr>
          <p:cNvPr id="4" name="Rectangle 3"/>
          <p:cNvSpPr/>
          <p:nvPr/>
        </p:nvSpPr>
        <p:spPr>
          <a:xfrm>
            <a:off x="256854" y="5513494"/>
            <a:ext cx="8352890" cy="307777"/>
          </a:xfrm>
          <a:prstGeom prst="rect">
            <a:avLst/>
          </a:prstGeom>
        </p:spPr>
        <p:txBody>
          <a:bodyPr wrap="square">
            <a:spAutoFit/>
          </a:bodyPr>
          <a:lstStyle/>
          <a:p>
            <a:pPr>
              <a:buSzPct val="25000"/>
            </a:pPr>
            <a:r>
              <a:rPr lang="en-US" sz="1400" dirty="0">
                <a:solidFill>
                  <a:schemeClr val="dk1"/>
                </a:solidFill>
                <a:latin typeface="Times New Roman"/>
                <a:ea typeface="Times New Roman"/>
                <a:cs typeface="Times New Roman"/>
                <a:sym typeface="Times New Roman"/>
              </a:rPr>
              <a:t>Source: VDACS Virginia-Grown 2013; Pickyourown.org; extension agent correspondence (ArcMap 10.1)</a:t>
            </a:r>
          </a:p>
        </p:txBody>
      </p:sp>
    </p:spTree>
    <p:extLst>
      <p:ext uri="{BB962C8B-B14F-4D97-AF65-F5344CB8AC3E}">
        <p14:creationId xmlns:p14="http://schemas.microsoft.com/office/powerpoint/2010/main" val="3649098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a:t>Agritourism</a:t>
            </a:r>
            <a:r>
              <a:rPr lang="en-US" dirty="0"/>
              <a:t> </a:t>
            </a:r>
          </a:p>
        </p:txBody>
      </p:sp>
      <p:sp>
        <p:nvSpPr>
          <p:cNvPr id="3" name="Content Placeholder 2"/>
          <p:cNvSpPr>
            <a:spLocks noGrp="1"/>
          </p:cNvSpPr>
          <p:nvPr>
            <p:ph sz="half" idx="1"/>
          </p:nvPr>
        </p:nvSpPr>
        <p:spPr>
          <a:xfrm>
            <a:off x="238125" y="1503218"/>
            <a:ext cx="4038600" cy="4525963"/>
          </a:xfrm>
        </p:spPr>
        <p:txBody>
          <a:bodyPr/>
          <a:lstStyle/>
          <a:p>
            <a:pPr>
              <a:buBlip>
                <a:blip r:embed="rId2"/>
              </a:buBlip>
            </a:pPr>
            <a:r>
              <a:rPr lang="en-US" sz="2000" dirty="0"/>
              <a:t>Bed &amp; breakfast </a:t>
            </a:r>
          </a:p>
          <a:p>
            <a:pPr>
              <a:buBlip>
                <a:blip r:embed="rId2"/>
              </a:buBlip>
            </a:pPr>
            <a:r>
              <a:rPr lang="en-US" sz="2000" dirty="0"/>
              <a:t>Trail rides </a:t>
            </a:r>
          </a:p>
          <a:p>
            <a:pPr>
              <a:buBlip>
                <a:blip r:embed="rId2"/>
              </a:buBlip>
            </a:pPr>
            <a:r>
              <a:rPr lang="en-US" sz="2000" dirty="0"/>
              <a:t>Breweries &amp; wineries </a:t>
            </a:r>
          </a:p>
          <a:p>
            <a:pPr>
              <a:buBlip>
                <a:blip r:embed="rId2"/>
              </a:buBlip>
            </a:pPr>
            <a:r>
              <a:rPr lang="en-US" sz="2000" dirty="0"/>
              <a:t>Fall festivals</a:t>
            </a:r>
          </a:p>
          <a:p>
            <a:pPr>
              <a:buBlip>
                <a:blip r:embed="rId2"/>
              </a:buBlip>
            </a:pPr>
            <a:r>
              <a:rPr lang="en-US" sz="2000" dirty="0"/>
              <a:t>Corn mazes</a:t>
            </a:r>
          </a:p>
          <a:p>
            <a:pPr>
              <a:buBlip>
                <a:blip r:embed="rId2"/>
              </a:buBlip>
            </a:pPr>
            <a:r>
              <a:rPr lang="en-US" sz="2000" dirty="0"/>
              <a:t>Hay rides</a:t>
            </a:r>
          </a:p>
          <a:p>
            <a:pPr>
              <a:buBlip>
                <a:blip r:embed="rId2"/>
              </a:buBlip>
            </a:pPr>
            <a:r>
              <a:rPr lang="en-US" sz="2000" dirty="0"/>
              <a:t>U-picks or cut your own </a:t>
            </a:r>
          </a:p>
          <a:p>
            <a:pPr>
              <a:buBlip>
                <a:blip r:embed="rId2"/>
              </a:buBlip>
            </a:pPr>
            <a:r>
              <a:rPr lang="en-US" sz="2000" dirty="0"/>
              <a:t>Farm stores &amp; markets</a:t>
            </a:r>
          </a:p>
          <a:p>
            <a:pPr>
              <a:buBlip>
                <a:blip r:embed="rId2"/>
              </a:buBlip>
            </a:pPr>
            <a:r>
              <a:rPr lang="en-US" sz="2000" dirty="0"/>
              <a:t>Weddings </a:t>
            </a:r>
          </a:p>
          <a:p>
            <a:pPr marL="0" indent="0">
              <a:buNone/>
            </a:pPr>
            <a:endParaRPr lang="en-US" sz="2000" dirty="0"/>
          </a:p>
          <a:p>
            <a:pPr marL="0" indent="0">
              <a:buNone/>
            </a:pPr>
            <a:endParaRPr lang="en-US" sz="1200" dirty="0"/>
          </a:p>
          <a:p>
            <a:pPr marL="0" indent="0">
              <a:buNone/>
            </a:pPr>
            <a:r>
              <a:rPr lang="en-US" sz="1200" dirty="0"/>
              <a:t>Walker, M. (2009). </a:t>
            </a:r>
            <a:r>
              <a:rPr lang="en-US" sz="1200" dirty="0" err="1"/>
              <a:t>Agritourism</a:t>
            </a:r>
            <a:r>
              <a:rPr lang="en-US" sz="1200" dirty="0"/>
              <a:t>: Ideas and Resources. Retrieved January 16, 2017, from </a:t>
            </a:r>
            <a:r>
              <a:rPr lang="en-US" sz="1200" u="sng" dirty="0"/>
              <a:t>https://pubs.ext.vt.edu/310/310-004/310-004.html</a:t>
            </a:r>
            <a:r>
              <a:rPr lang="en-US" sz="1200" dirty="0"/>
              <a:t>.</a:t>
            </a:r>
            <a:br>
              <a:rPr lang="en-US" dirty="0"/>
            </a:br>
            <a:br>
              <a:rPr lang="en-US" dirty="0"/>
            </a:br>
            <a:br>
              <a:rPr lang="en-US" dirty="0"/>
            </a:br>
            <a:endParaRPr lang="en-US" dirty="0"/>
          </a:p>
        </p:txBody>
      </p:sp>
      <p:sp>
        <p:nvSpPr>
          <p:cNvPr id="7" name="Rectangle 6"/>
          <p:cNvSpPr/>
          <p:nvPr/>
        </p:nvSpPr>
        <p:spPr>
          <a:xfrm>
            <a:off x="4477261" y="5110500"/>
            <a:ext cx="4572000" cy="1015663"/>
          </a:xfrm>
          <a:prstGeom prst="rect">
            <a:avLst/>
          </a:prstGeom>
        </p:spPr>
        <p:txBody>
          <a:bodyPr>
            <a:spAutoFit/>
          </a:bodyPr>
          <a:lstStyle/>
          <a:p>
            <a:pPr marL="0" marR="0">
              <a:spcBef>
                <a:spcPts val="0"/>
              </a:spcBef>
              <a:spcAft>
                <a:spcPts val="0"/>
              </a:spcAft>
            </a:pPr>
            <a:r>
              <a:rPr lang="en-US" sz="1200" dirty="0" err="1">
                <a:latin typeface="+mn-lt"/>
                <a:ea typeface="Calibri" panose="020F0502020204030204" pitchFamily="34" charset="0"/>
                <a:cs typeface="Times New Roman" panose="02020603050405020304" pitchFamily="18" charset="0"/>
              </a:rPr>
              <a:t>Magnini</a:t>
            </a:r>
            <a:r>
              <a:rPr lang="en-US" sz="1200" dirty="0">
                <a:latin typeface="+mn-lt"/>
                <a:ea typeface="Calibri" panose="020F0502020204030204" pitchFamily="34" charset="0"/>
                <a:cs typeface="Times New Roman" panose="02020603050405020304" pitchFamily="18" charset="0"/>
              </a:rPr>
              <a:t>, V., Calvert, E., &amp; Walker, M. (2017). The Economic and Fiscal Impacts of </a:t>
            </a:r>
            <a:r>
              <a:rPr lang="en-US" sz="1200" dirty="0" err="1">
                <a:latin typeface="+mn-lt"/>
                <a:ea typeface="Calibri" panose="020F0502020204030204" pitchFamily="34" charset="0"/>
                <a:cs typeface="Times New Roman" panose="02020603050405020304" pitchFamily="18" charset="0"/>
              </a:rPr>
              <a:t>Agritourism</a:t>
            </a:r>
            <a:r>
              <a:rPr lang="en-US" sz="1200" dirty="0">
                <a:latin typeface="+mn-lt"/>
                <a:ea typeface="Calibri" panose="020F0502020204030204" pitchFamily="34" charset="0"/>
                <a:cs typeface="Times New Roman" panose="02020603050405020304" pitchFamily="18" charset="0"/>
              </a:rPr>
              <a:t> in Virginia. Retrieved on March 4, 2017, from https://www.vatc.org/wp-content/uploads/2017/06/TheEconomicAndFiscalImpactsOfAgritourismInVirginia.pdf.</a:t>
            </a:r>
            <a:endParaRPr lang="en-US" sz="1200" dirty="0">
              <a:effectLst/>
              <a:latin typeface="+mn-lt"/>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rotWithShape="1">
          <a:blip r:embed="rId3"/>
          <a:srcRect l="3585" t="7565" r="7003" b="13532"/>
          <a:stretch/>
        </p:blipFill>
        <p:spPr>
          <a:xfrm>
            <a:off x="3685309" y="1857366"/>
            <a:ext cx="5363952" cy="2619118"/>
          </a:xfrm>
          <a:prstGeom prst="rect">
            <a:avLst/>
          </a:prstGeom>
        </p:spPr>
      </p:pic>
    </p:spTree>
    <p:extLst>
      <p:ext uri="{BB962C8B-B14F-4D97-AF65-F5344CB8AC3E}">
        <p14:creationId xmlns:p14="http://schemas.microsoft.com/office/powerpoint/2010/main" val="634301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973051" y="514350"/>
            <a:ext cx="3904247" cy="2457450"/>
          </a:xfrm>
          <a:prstGeom prst="rect">
            <a:avLst/>
          </a:prstGeom>
        </p:spPr>
      </p:pic>
      <p:pic>
        <p:nvPicPr>
          <p:cNvPr id="7" name="Picture 6"/>
          <p:cNvPicPr>
            <a:picLocks noChangeAspect="1"/>
          </p:cNvPicPr>
          <p:nvPr/>
        </p:nvPicPr>
        <p:blipFill rotWithShape="1">
          <a:blip r:embed="rId3"/>
          <a:srcRect t="4474"/>
          <a:stretch/>
        </p:blipFill>
        <p:spPr>
          <a:xfrm>
            <a:off x="4973052" y="3349020"/>
            <a:ext cx="3904247" cy="2461230"/>
          </a:xfrm>
          <a:prstGeom prst="rect">
            <a:avLst/>
          </a:prstGeom>
        </p:spPr>
      </p:pic>
      <p:pic>
        <p:nvPicPr>
          <p:cNvPr id="4" name="Picture 3"/>
          <p:cNvPicPr>
            <a:picLocks noChangeAspect="1"/>
          </p:cNvPicPr>
          <p:nvPr/>
        </p:nvPicPr>
        <p:blipFill rotWithShape="1">
          <a:blip r:embed="rId4"/>
          <a:srcRect l="12906"/>
          <a:stretch/>
        </p:blipFill>
        <p:spPr>
          <a:xfrm>
            <a:off x="251482" y="514350"/>
            <a:ext cx="4158594" cy="2457450"/>
          </a:xfrm>
          <a:prstGeom prst="rect">
            <a:avLst/>
          </a:prstGeom>
        </p:spPr>
      </p:pic>
      <p:pic>
        <p:nvPicPr>
          <p:cNvPr id="10" name="Picture 9"/>
          <p:cNvPicPr>
            <a:picLocks noChangeAspect="1"/>
          </p:cNvPicPr>
          <p:nvPr/>
        </p:nvPicPr>
        <p:blipFill>
          <a:blip r:embed="rId5"/>
          <a:stretch>
            <a:fillRect/>
          </a:stretch>
        </p:blipFill>
        <p:spPr>
          <a:xfrm>
            <a:off x="161924" y="3249283"/>
            <a:ext cx="4396256" cy="2660703"/>
          </a:xfrm>
          <a:prstGeom prst="rect">
            <a:avLst/>
          </a:prstGeom>
        </p:spPr>
      </p:pic>
      <p:pic>
        <p:nvPicPr>
          <p:cNvPr id="2" name="Picture 1">
            <a:extLst>
              <a:ext uri="{FF2B5EF4-FFF2-40B4-BE49-F238E27FC236}">
                <a16:creationId xmlns:a16="http://schemas.microsoft.com/office/drawing/2014/main" id="{727071D1-59BA-4F4F-9BA9-460D72279DFD}"/>
              </a:ext>
            </a:extLst>
          </p:cNvPr>
          <p:cNvPicPr>
            <a:picLocks noChangeAspect="1"/>
          </p:cNvPicPr>
          <p:nvPr/>
        </p:nvPicPr>
        <p:blipFill>
          <a:blip r:embed="rId6"/>
          <a:stretch>
            <a:fillRect/>
          </a:stretch>
        </p:blipFill>
        <p:spPr>
          <a:xfrm>
            <a:off x="0" y="-1"/>
            <a:ext cx="9144000" cy="6858001"/>
          </a:xfrm>
          <a:prstGeom prst="rect">
            <a:avLst/>
          </a:prstGeom>
        </p:spPr>
      </p:pic>
    </p:spTree>
    <p:extLst>
      <p:ext uri="{BB962C8B-B14F-4D97-AF65-F5344CB8AC3E}">
        <p14:creationId xmlns:p14="http://schemas.microsoft.com/office/powerpoint/2010/main" val="3666377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6F2C90-DE16-4B55-A18E-1DEB0B0CF0B8}"/>
              </a:ext>
            </a:extLst>
          </p:cNvPr>
          <p:cNvSpPr>
            <a:spLocks noGrp="1"/>
          </p:cNvSpPr>
          <p:nvPr>
            <p:ph type="title"/>
          </p:nvPr>
        </p:nvSpPr>
        <p:spPr/>
        <p:txBody>
          <a:bodyPr/>
          <a:lstStyle/>
          <a:p>
            <a:pPr algn="ctr"/>
            <a:r>
              <a:rPr lang="en-US" dirty="0"/>
              <a:t>Getting Started </a:t>
            </a:r>
          </a:p>
        </p:txBody>
      </p:sp>
      <p:sp>
        <p:nvSpPr>
          <p:cNvPr id="6" name="Content Placeholder 5">
            <a:extLst>
              <a:ext uri="{FF2B5EF4-FFF2-40B4-BE49-F238E27FC236}">
                <a16:creationId xmlns:a16="http://schemas.microsoft.com/office/drawing/2014/main" id="{19D559FB-2127-4C2A-9A8A-78E467E68380}"/>
              </a:ext>
            </a:extLst>
          </p:cNvPr>
          <p:cNvSpPr>
            <a:spLocks noGrp="1"/>
          </p:cNvSpPr>
          <p:nvPr>
            <p:ph idx="1"/>
          </p:nvPr>
        </p:nvSpPr>
        <p:spPr/>
        <p:txBody>
          <a:bodyPr/>
          <a:lstStyle/>
          <a:p>
            <a:pPr>
              <a:buBlip>
                <a:blip r:embed="rId2">
                  <a:extLst>
                    <a:ext uri="{837473B0-CC2E-450A-ABE3-18F120FF3D39}">
                      <a1611:picAttrSrcUrl xmlns:a1611="http://schemas.microsoft.com/office/drawing/2016/11/main" r:id="rId3"/>
                    </a:ext>
                  </a:extLst>
                </a:blip>
              </a:buBlip>
            </a:pPr>
            <a:r>
              <a:rPr lang="en-US" dirty="0"/>
              <a:t> Business Plan</a:t>
            </a:r>
          </a:p>
          <a:p>
            <a:pPr>
              <a:buBlip>
                <a:blip r:embed="rId2">
                  <a:extLst>
                    <a:ext uri="{837473B0-CC2E-450A-ABE3-18F120FF3D39}">
                      <a1611:picAttrSrcUrl xmlns:a1611="http://schemas.microsoft.com/office/drawing/2016/11/main" r:id="rId3"/>
                    </a:ext>
                  </a:extLst>
                </a:blip>
              </a:buBlip>
            </a:pPr>
            <a:r>
              <a:rPr lang="en-US" dirty="0"/>
              <a:t> Layout of farm </a:t>
            </a:r>
          </a:p>
          <a:p>
            <a:pPr>
              <a:buBlip>
                <a:blip r:embed="rId2">
                  <a:extLst>
                    <a:ext uri="{837473B0-CC2E-450A-ABE3-18F120FF3D39}">
                      <a1611:picAttrSrcUrl xmlns:a1611="http://schemas.microsoft.com/office/drawing/2016/11/main" r:id="rId3"/>
                    </a:ext>
                  </a:extLst>
                </a:blip>
              </a:buBlip>
            </a:pPr>
            <a:r>
              <a:rPr lang="en-US" dirty="0"/>
              <a:t> Check Zoning and Planning/Permits</a:t>
            </a:r>
          </a:p>
          <a:p>
            <a:pPr>
              <a:buBlip>
                <a:blip r:embed="rId2">
                  <a:extLst>
                    <a:ext uri="{837473B0-CC2E-450A-ABE3-18F120FF3D39}">
                      <a1611:picAttrSrcUrl xmlns:a1611="http://schemas.microsoft.com/office/drawing/2016/11/main" r:id="rId3"/>
                    </a:ext>
                  </a:extLst>
                </a:blip>
              </a:buBlip>
            </a:pPr>
            <a:r>
              <a:rPr lang="en-US" dirty="0"/>
              <a:t> Insurance/Walkthrough</a:t>
            </a:r>
          </a:p>
          <a:p>
            <a:pPr>
              <a:buBlip>
                <a:blip r:embed="rId2">
                  <a:extLst>
                    <a:ext uri="{837473B0-CC2E-450A-ABE3-18F120FF3D39}">
                      <a1611:picAttrSrcUrl xmlns:a1611="http://schemas.microsoft.com/office/drawing/2016/11/main" r:id="rId3"/>
                    </a:ext>
                  </a:extLst>
                </a:blip>
              </a:buBlip>
            </a:pPr>
            <a:r>
              <a:rPr lang="en-US" dirty="0"/>
              <a:t> Other agritourism operations near you</a:t>
            </a:r>
          </a:p>
          <a:p>
            <a:pPr>
              <a:buBlip>
                <a:blip r:embed="rId2">
                  <a:extLst>
                    <a:ext uri="{837473B0-CC2E-450A-ABE3-18F120FF3D39}">
                      <a1611:picAttrSrcUrl xmlns:a1611="http://schemas.microsoft.com/office/drawing/2016/11/main" r:id="rId3"/>
                    </a:ext>
                  </a:extLst>
                </a:blip>
              </a:buBlip>
            </a:pPr>
            <a:r>
              <a:rPr lang="en-US" dirty="0"/>
              <a:t> Partnerships</a:t>
            </a:r>
          </a:p>
          <a:p>
            <a:pPr>
              <a:buBlip>
                <a:blip r:embed="rId2">
                  <a:extLst>
                    <a:ext uri="{837473B0-CC2E-450A-ABE3-18F120FF3D39}">
                      <a1611:picAttrSrcUrl xmlns:a1611="http://schemas.microsoft.com/office/drawing/2016/11/main" r:id="rId3"/>
                    </a:ext>
                  </a:extLst>
                </a:blip>
              </a:buBlip>
            </a:pPr>
            <a:r>
              <a:rPr lang="en-US" dirty="0"/>
              <a:t> Have fun </a:t>
            </a:r>
          </a:p>
          <a:p>
            <a:pPr>
              <a:buBlip>
                <a:blip r:embed="rId2">
                  <a:extLst>
                    <a:ext uri="{837473B0-CC2E-450A-ABE3-18F120FF3D39}">
                      <a1611:picAttrSrcUrl xmlns:a1611="http://schemas.microsoft.com/office/drawing/2016/11/main" r:id="rId3"/>
                    </a:ext>
                  </a:extLst>
                </a:blip>
              </a:buBlip>
            </a:pPr>
            <a:endParaRPr lang="en-US" dirty="0"/>
          </a:p>
        </p:txBody>
      </p:sp>
    </p:spTree>
    <p:extLst>
      <p:ext uri="{BB962C8B-B14F-4D97-AF65-F5344CB8AC3E}">
        <p14:creationId xmlns:p14="http://schemas.microsoft.com/office/powerpoint/2010/main" val="967780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Why Agritourism? </a:t>
            </a:r>
          </a:p>
        </p:txBody>
      </p:sp>
      <p:sp>
        <p:nvSpPr>
          <p:cNvPr id="3" name="Content Placeholder 2"/>
          <p:cNvSpPr>
            <a:spLocks noGrp="1"/>
          </p:cNvSpPr>
          <p:nvPr>
            <p:ph sz="half" idx="1"/>
          </p:nvPr>
        </p:nvSpPr>
        <p:spPr>
          <a:xfrm>
            <a:off x="457200" y="1600201"/>
            <a:ext cx="4038600" cy="2291575"/>
          </a:xfrm>
        </p:spPr>
        <p:txBody>
          <a:bodyPr/>
          <a:lstStyle/>
          <a:p>
            <a:pPr>
              <a:buBlip>
                <a:blip r:embed="rId2"/>
              </a:buBlip>
            </a:pPr>
            <a:r>
              <a:rPr lang="en-US" sz="2000" dirty="0"/>
              <a:t>Additional income</a:t>
            </a:r>
          </a:p>
          <a:p>
            <a:pPr>
              <a:buBlip>
                <a:blip r:embed="rId2"/>
              </a:buBlip>
            </a:pPr>
            <a:r>
              <a:rPr lang="en-US" sz="2000" dirty="0"/>
              <a:t>Market farm products</a:t>
            </a:r>
          </a:p>
          <a:p>
            <a:pPr>
              <a:buBlip>
                <a:blip r:embed="rId2"/>
              </a:buBlip>
            </a:pPr>
            <a:r>
              <a:rPr lang="en-US" sz="2000" dirty="0"/>
              <a:t>To share a lifestyle </a:t>
            </a:r>
          </a:p>
          <a:p>
            <a:pPr>
              <a:buBlip>
                <a:blip r:embed="rId2"/>
              </a:buBlip>
            </a:pPr>
            <a:r>
              <a:rPr lang="en-US" sz="2000" dirty="0"/>
              <a:t>Provide service/opportunity to the community</a:t>
            </a:r>
          </a:p>
          <a:p>
            <a:pPr>
              <a:buBlip>
                <a:blip r:embed="rId2"/>
              </a:buBlip>
            </a:pPr>
            <a:r>
              <a:rPr lang="en-US" sz="2000" dirty="0"/>
              <a:t>Availability of good food, fiber, and/or wine</a:t>
            </a:r>
          </a:p>
          <a:p>
            <a:pPr>
              <a:buBlip>
                <a:blip r:embed="rId2"/>
              </a:buBlip>
            </a:pPr>
            <a:r>
              <a:rPr lang="en-US" sz="2000" dirty="0"/>
              <a:t>Bonding with family and friends </a:t>
            </a:r>
          </a:p>
          <a:p>
            <a:pPr marL="0" indent="0">
              <a:buNone/>
            </a:pPr>
            <a:endParaRPr lang="en-US" sz="2000" dirty="0"/>
          </a:p>
          <a:p>
            <a:pPr marL="0" indent="0">
              <a:buNone/>
            </a:pPr>
            <a:endParaRPr lang="en-US" dirty="0"/>
          </a:p>
          <a:p>
            <a:pPr marL="0" indent="0">
              <a:buNone/>
            </a:pPr>
            <a:endParaRPr lang="en-US" sz="1200" dirty="0"/>
          </a:p>
          <a:p>
            <a:pPr marL="0" indent="0">
              <a:buNone/>
            </a:pPr>
            <a:endParaRPr lang="en-US" dirty="0"/>
          </a:p>
        </p:txBody>
      </p:sp>
      <p:sp>
        <p:nvSpPr>
          <p:cNvPr id="4" name="Content Placeholder 3"/>
          <p:cNvSpPr>
            <a:spLocks noGrp="1"/>
          </p:cNvSpPr>
          <p:nvPr>
            <p:ph sz="half" idx="2"/>
          </p:nvPr>
        </p:nvSpPr>
        <p:spPr>
          <a:xfrm>
            <a:off x="4648200" y="1600200"/>
            <a:ext cx="4038600" cy="3763537"/>
          </a:xfrm>
        </p:spPr>
        <p:txBody>
          <a:bodyPr/>
          <a:lstStyle/>
          <a:p>
            <a:pPr>
              <a:buBlip>
                <a:blip r:embed="rId2"/>
              </a:buBlip>
            </a:pPr>
            <a:r>
              <a:rPr lang="en-US" sz="2000" dirty="0"/>
              <a:t>Educational/experiencing something new</a:t>
            </a:r>
          </a:p>
          <a:p>
            <a:pPr>
              <a:buBlip>
                <a:blip r:embed="rId2"/>
              </a:buBlip>
            </a:pPr>
            <a:r>
              <a:rPr lang="en-US" sz="2000" dirty="0"/>
              <a:t>Enjoying the outdoors</a:t>
            </a:r>
          </a:p>
          <a:p>
            <a:pPr>
              <a:buBlip>
                <a:blip r:embed="rId2"/>
              </a:buBlip>
            </a:pPr>
            <a:r>
              <a:rPr lang="en-US" sz="2000" dirty="0"/>
              <a:t>Fun/entertainment</a:t>
            </a:r>
          </a:p>
          <a:p>
            <a:pPr>
              <a:buBlip>
                <a:blip r:embed="rId2"/>
              </a:buBlip>
            </a:pPr>
            <a:r>
              <a:rPr lang="en-US" sz="2000" dirty="0"/>
              <a:t>Live close by/passing through/ visiting friends or family in the area</a:t>
            </a:r>
          </a:p>
          <a:p>
            <a:endParaRPr lang="en-US" dirty="0"/>
          </a:p>
        </p:txBody>
      </p:sp>
      <p:sp>
        <p:nvSpPr>
          <p:cNvPr id="5" name="TextBox 4"/>
          <p:cNvSpPr txBox="1"/>
          <p:nvPr/>
        </p:nvSpPr>
        <p:spPr>
          <a:xfrm>
            <a:off x="457200" y="5363737"/>
            <a:ext cx="8129239" cy="646331"/>
          </a:xfrm>
          <a:prstGeom prst="rect">
            <a:avLst/>
          </a:prstGeom>
          <a:noFill/>
        </p:spPr>
        <p:txBody>
          <a:bodyPr wrap="square" rtlCol="0">
            <a:spAutoFit/>
          </a:bodyPr>
          <a:lstStyle/>
          <a:p>
            <a:pPr marL="0" indent="0">
              <a:buNone/>
            </a:pPr>
            <a:r>
              <a:rPr lang="en-US" sz="1200" dirty="0" err="1"/>
              <a:t>Magnini</a:t>
            </a:r>
            <a:r>
              <a:rPr lang="en-US" sz="1200" dirty="0"/>
              <a:t>, V., Calvert, E., &amp; Walker, M. (2017). The Economic and Fiscal Impacts of  </a:t>
            </a:r>
            <a:r>
              <a:rPr lang="en-US" sz="1200" dirty="0" err="1"/>
              <a:t>Agritourism</a:t>
            </a:r>
            <a:r>
              <a:rPr lang="en-US" sz="1200" dirty="0"/>
              <a:t> in Virginia. Retrieved on March 4, 2017, from https://www.vatc.org/wpcontent/uploads/2017/06/TheEconomicAndFiscalImpactsOfAgritourismInVirginia.pdf.</a:t>
            </a:r>
          </a:p>
        </p:txBody>
      </p:sp>
    </p:spTree>
    <p:extLst>
      <p:ext uri="{BB962C8B-B14F-4D97-AF65-F5344CB8AC3E}">
        <p14:creationId xmlns:p14="http://schemas.microsoft.com/office/powerpoint/2010/main" val="1672052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103"/>
            <a:ext cx="8229600" cy="948712"/>
          </a:xfrm>
        </p:spPr>
        <p:txBody>
          <a:bodyPr/>
          <a:lstStyle/>
          <a:p>
            <a:pPr algn="ctr"/>
            <a:r>
              <a:rPr lang="en-US" b="1" dirty="0"/>
              <a:t>Impact</a:t>
            </a:r>
            <a:r>
              <a:rPr lang="en-US" dirty="0"/>
              <a:t> </a:t>
            </a:r>
          </a:p>
        </p:txBody>
      </p:sp>
      <p:pic>
        <p:nvPicPr>
          <p:cNvPr id="4" name="Content Placeholder 3"/>
          <p:cNvPicPr>
            <a:picLocks noGrp="1" noChangeAspect="1"/>
          </p:cNvPicPr>
          <p:nvPr>
            <p:ph idx="1"/>
          </p:nvPr>
        </p:nvPicPr>
        <p:blipFill rotWithShape="1">
          <a:blip r:embed="rId2"/>
          <a:srcRect t="7150" b="7475"/>
          <a:stretch/>
        </p:blipFill>
        <p:spPr>
          <a:xfrm>
            <a:off x="1304693" y="1081668"/>
            <a:ext cx="6534614" cy="4382429"/>
          </a:xfrm>
          <a:prstGeom prst="rect">
            <a:avLst/>
          </a:prstGeom>
        </p:spPr>
      </p:pic>
      <p:sp>
        <p:nvSpPr>
          <p:cNvPr id="3" name="Rectangle 2"/>
          <p:cNvSpPr/>
          <p:nvPr/>
        </p:nvSpPr>
        <p:spPr>
          <a:xfrm>
            <a:off x="457200" y="5479923"/>
            <a:ext cx="8129238" cy="646331"/>
          </a:xfrm>
          <a:prstGeom prst="rect">
            <a:avLst/>
          </a:prstGeom>
        </p:spPr>
        <p:txBody>
          <a:bodyPr wrap="square">
            <a:spAutoFit/>
          </a:bodyPr>
          <a:lstStyle/>
          <a:p>
            <a:pPr marL="0" indent="0">
              <a:buNone/>
            </a:pPr>
            <a:r>
              <a:rPr lang="en-US" sz="1200" dirty="0" err="1"/>
              <a:t>Magnini</a:t>
            </a:r>
            <a:r>
              <a:rPr lang="en-US" sz="1200" dirty="0"/>
              <a:t>, V., Calvert, E., &amp; Walker, M. (2017). The Economic and Fiscal Impacts of  </a:t>
            </a:r>
            <a:r>
              <a:rPr lang="en-US" sz="1200" dirty="0" err="1"/>
              <a:t>Agritourism</a:t>
            </a:r>
            <a:r>
              <a:rPr lang="en-US" sz="1200" dirty="0"/>
              <a:t> in Virginia. Retrieved on March 4, 2017, from https://www.vatc.org/wpcontent/uploads/2017/06/TheEconomicAndFiscalImpactsOfAgritourismInVirginia.pdf.</a:t>
            </a:r>
          </a:p>
        </p:txBody>
      </p:sp>
    </p:spTree>
    <p:extLst>
      <p:ext uri="{BB962C8B-B14F-4D97-AF65-F5344CB8AC3E}">
        <p14:creationId xmlns:p14="http://schemas.microsoft.com/office/powerpoint/2010/main" val="1131486813"/>
      </p:ext>
    </p:extLst>
  </p:cSld>
  <p:clrMapOvr>
    <a:masterClrMapping/>
  </p:clrMapOvr>
</p:sld>
</file>

<file path=ppt/theme/theme1.xml><?xml version="1.0" encoding="utf-8"?>
<a:theme xmlns:a="http://schemas.openxmlformats.org/drawingml/2006/main" name="VCE-177">
  <a:themeElements>
    <a:clrScheme name="University Colors">
      <a:dk1>
        <a:sysClr val="windowText" lastClr="000000"/>
      </a:dk1>
      <a:lt1>
        <a:sysClr val="window" lastClr="FFFFFF"/>
      </a:lt1>
      <a:dk2>
        <a:srgbClr val="69676D"/>
      </a:dk2>
      <a:lt2>
        <a:srgbClr val="C9C2D1"/>
      </a:lt2>
      <a:accent1>
        <a:srgbClr val="A88719"/>
      </a:accent1>
      <a:accent2>
        <a:srgbClr val="A0BF7E"/>
      </a:accent2>
      <a:accent3>
        <a:srgbClr val="60999A"/>
      </a:accent3>
      <a:accent4>
        <a:srgbClr val="2E526B"/>
      </a:accent4>
      <a:accent5>
        <a:srgbClr val="70183C"/>
      </a:accent5>
      <a:accent6>
        <a:srgbClr val="DC5B2B"/>
      </a:accent6>
      <a:hlink>
        <a:srgbClr val="8C8E8E"/>
      </a:hlink>
      <a:folHlink>
        <a:srgbClr val="1B276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3167</TotalTime>
  <Words>690</Words>
  <Application>Microsoft Office PowerPoint</Application>
  <PresentationFormat>On-screen Show (4:3)</PresentationFormat>
  <Paragraphs>103</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ＭＳ Ｐゴシック</vt:lpstr>
      <vt:lpstr>Arial</vt:lpstr>
      <vt:lpstr>Calibri</vt:lpstr>
      <vt:lpstr>Times New Roman</vt:lpstr>
      <vt:lpstr>VCE-177</vt:lpstr>
      <vt:lpstr>Virginia Agritourism </vt:lpstr>
      <vt:lpstr>Objectives </vt:lpstr>
      <vt:lpstr> Agriculture + Tourism </vt:lpstr>
      <vt:lpstr>Virginia Agritourism Industry</vt:lpstr>
      <vt:lpstr>Agritourism </vt:lpstr>
      <vt:lpstr>PowerPoint Presentation</vt:lpstr>
      <vt:lpstr>Getting Started </vt:lpstr>
      <vt:lpstr>Why Agritourism? </vt:lpstr>
      <vt:lpstr>Impact </vt:lpstr>
      <vt:lpstr>Visitor Impact </vt:lpstr>
      <vt:lpstr>Economic Impact-Travelers</vt:lpstr>
      <vt:lpstr>VA Agritourism Growth</vt:lpstr>
      <vt:lpstr>VA Agritourism Inventory </vt:lpstr>
      <vt:lpstr>VA Agritourism </vt:lpstr>
      <vt:lpstr>Visitor Spending </vt:lpstr>
      <vt:lpstr>Opportunities </vt:lpstr>
      <vt:lpstr>Visitor Safety Concerns  </vt:lpstr>
      <vt:lpstr>PowerPoint Presentation</vt:lpstr>
      <vt:lpstr>Insurance  </vt:lpstr>
      <vt:lpstr>Safety</vt:lpstr>
      <vt:lpstr>Resources </vt:lpstr>
      <vt:lpstr> Thank you! </vt:lpstr>
      <vt:lpstr>Livvy Preisser  ANR- Isle of Wight  livvy16@vt.edu  (757)365-6261 https://ext.vt.edu/agriculture/agritourism.html  </vt:lpstr>
    </vt:vector>
  </TitlesOfParts>
  <Manager/>
  <Company>Virginia Tech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Elizabeth Guinn</dc:creator>
  <cp:keywords/>
  <dc:description/>
  <cp:lastModifiedBy>Preisser, Livvy</cp:lastModifiedBy>
  <cp:revision>119</cp:revision>
  <cp:lastPrinted>2020-02-25T16:34:44Z</cp:lastPrinted>
  <dcterms:created xsi:type="dcterms:W3CDTF">2010-08-24T19:28:31Z</dcterms:created>
  <dcterms:modified xsi:type="dcterms:W3CDTF">2020-06-02T14:52:24Z</dcterms:modified>
  <cp:category/>
</cp:coreProperties>
</file>