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56" r:id="rId2"/>
    <p:sldId id="302" r:id="rId3"/>
    <p:sldId id="288" r:id="rId4"/>
    <p:sldId id="265" r:id="rId5"/>
    <p:sldId id="274" r:id="rId6"/>
    <p:sldId id="276" r:id="rId7"/>
    <p:sldId id="277" r:id="rId8"/>
    <p:sldId id="282" r:id="rId9"/>
    <p:sldId id="283" r:id="rId10"/>
    <p:sldId id="278" r:id="rId11"/>
    <p:sldId id="279" r:id="rId12"/>
    <p:sldId id="291" r:id="rId13"/>
    <p:sldId id="292" r:id="rId14"/>
    <p:sldId id="293" r:id="rId15"/>
    <p:sldId id="294" r:id="rId16"/>
    <p:sldId id="286" r:id="rId17"/>
    <p:sldId id="269" r:id="rId18"/>
    <p:sldId id="301" r:id="rId19"/>
    <p:sldId id="296" r:id="rId2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4308A38D-F6BF-4C0A-B0C6-4DD47AAC548A}" type="datetimeFigureOut">
              <a:rPr lang="en-US" smtClean="0"/>
              <a:t>6/23/2020</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66CE0EBC-2E4A-4B76-AB7E-72C04429E401}" type="slidenum">
              <a:rPr lang="en-US" smtClean="0"/>
              <a:t>‹#›</a:t>
            </a:fld>
            <a:endParaRPr lang="en-US"/>
          </a:p>
        </p:txBody>
      </p:sp>
    </p:spTree>
    <p:extLst>
      <p:ext uri="{BB962C8B-B14F-4D97-AF65-F5344CB8AC3E}">
        <p14:creationId xmlns:p14="http://schemas.microsoft.com/office/powerpoint/2010/main" val="13775999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465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842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470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3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656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7646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14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533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D93B906-4B0D-B14F-927E-8882E4B7D5CD}" type="datetime1">
              <a:rPr lang="en-US"/>
              <a:pPr/>
              <a:t>6/23/2020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A1659055-EC05-3A47-981A-BF1925DA7D3E}" type="slidenum">
              <a:rPr lang="en-US"/>
              <a:pPr/>
              <a:t>‹#›</a:t>
            </a:fld>
            <a:endParaRPr lang="en-US"/>
          </a:p>
        </p:txBody>
      </p:sp>
    </p:spTree>
    <p:extLst>
      <p:ext uri="{BB962C8B-B14F-4D97-AF65-F5344CB8AC3E}">
        <p14:creationId xmlns:p14="http://schemas.microsoft.com/office/powerpoint/2010/main" val="200097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98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70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885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4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0"/>
            <a:ext cx="8229600" cy="438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VCE Powerpoint.eps" title="VCE logo and website URL"/>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7199" y="6172200"/>
            <a:ext cx="8312001" cy="58619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3"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xt.vt.edu/agriculture/agritourism.html" TargetMode="External"/><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hyperlink" Target="https://safeagritourism.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xt.vt.edu/agriculture/agritouris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16082" y="750715"/>
            <a:ext cx="8111836" cy="1470025"/>
          </a:xfrm>
        </p:spPr>
        <p:txBody>
          <a:bodyPr/>
          <a:lstStyle/>
          <a:p>
            <a:pPr algn="ctr"/>
            <a:r>
              <a:rPr lang="en-US" b="1" dirty="0">
                <a:latin typeface="Arial" charset="0"/>
              </a:rPr>
              <a:t>Agritourism Safety in Virginia</a:t>
            </a:r>
          </a:p>
        </p:txBody>
      </p:sp>
      <p:sp>
        <p:nvSpPr>
          <p:cNvPr id="3" name="Subtitle 2"/>
          <p:cNvSpPr>
            <a:spLocks noGrp="1"/>
          </p:cNvSpPr>
          <p:nvPr>
            <p:ph type="subTitle" idx="1"/>
          </p:nvPr>
        </p:nvSpPr>
        <p:spPr>
          <a:xfrm>
            <a:off x="1371600" y="3116766"/>
            <a:ext cx="6400800" cy="2536902"/>
          </a:xfrm>
        </p:spPr>
        <p:txBody>
          <a:bodyPr rtlCol="0">
            <a:normAutofit/>
          </a:bodyPr>
          <a:lstStyle/>
          <a:p>
            <a:pPr fontAlgn="auto">
              <a:spcAft>
                <a:spcPts val="0"/>
              </a:spcAft>
              <a:buFont typeface="Arial"/>
              <a:buNone/>
              <a:defRPr/>
            </a:pPr>
            <a:r>
              <a:rPr lang="en-US" dirty="0">
                <a:solidFill>
                  <a:schemeClr val="tx1"/>
                </a:solidFill>
                <a:ea typeface="+mn-ea"/>
                <a:cs typeface="+mn-cs"/>
              </a:rPr>
              <a:t>By: Livvy Preisser</a:t>
            </a:r>
          </a:p>
          <a:p>
            <a:pPr fontAlgn="auto">
              <a:spcAft>
                <a:spcPts val="0"/>
              </a:spcAft>
              <a:buFont typeface="Arial"/>
              <a:buNone/>
              <a:defRPr/>
            </a:pPr>
            <a:endParaRPr lang="en-US" dirty="0">
              <a:solidFill>
                <a:schemeClr val="tx1"/>
              </a:solidFill>
              <a:ea typeface="+mn-ea"/>
              <a:cs typeface="+mn-cs"/>
            </a:endParaRPr>
          </a:p>
          <a:p>
            <a:pPr fontAlgn="auto">
              <a:spcAft>
                <a:spcPts val="0"/>
              </a:spcAft>
              <a:buFont typeface="Arial"/>
              <a:buNone/>
              <a:defRPr/>
            </a:pPr>
            <a:r>
              <a:rPr lang="en-US" sz="1600" dirty="0">
                <a:solidFill>
                  <a:schemeClr val="tx1"/>
                </a:solidFill>
                <a:ea typeface="+mn-ea"/>
                <a:cs typeface="+mn-cs"/>
              </a:rPr>
              <a:t>Agritourism Education Series Zoom </a:t>
            </a:r>
          </a:p>
          <a:p>
            <a:pPr fontAlgn="auto">
              <a:spcAft>
                <a:spcPts val="0"/>
              </a:spcAft>
              <a:buFont typeface="Arial"/>
              <a:buNone/>
              <a:defRPr/>
            </a:pPr>
            <a:r>
              <a:rPr lang="en-US" sz="1600" dirty="0">
                <a:solidFill>
                  <a:schemeClr val="tx1"/>
                </a:solidFill>
                <a:ea typeface="+mn-ea"/>
                <a:cs typeface="+mn-cs"/>
              </a:rPr>
              <a:t>6/23/2020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Insurance</a:t>
            </a:r>
            <a:r>
              <a:rPr lang="en-US" dirty="0"/>
              <a:t> </a:t>
            </a:r>
          </a:p>
        </p:txBody>
      </p:sp>
      <p:pic>
        <p:nvPicPr>
          <p:cNvPr id="4" name="Content Placeholder 3"/>
          <p:cNvPicPr>
            <a:picLocks noGrp="1" noChangeAspect="1"/>
          </p:cNvPicPr>
          <p:nvPr>
            <p:ph idx="1"/>
          </p:nvPr>
        </p:nvPicPr>
        <p:blipFill>
          <a:blip r:embed="rId2"/>
          <a:stretch>
            <a:fillRect/>
          </a:stretch>
        </p:blipFill>
        <p:spPr>
          <a:xfrm>
            <a:off x="457200" y="1195581"/>
            <a:ext cx="8229599" cy="4808202"/>
          </a:xfrm>
          <a:prstGeom prst="rect">
            <a:avLst/>
          </a:prstGeom>
        </p:spPr>
      </p:pic>
    </p:spTree>
    <p:extLst>
      <p:ext uri="{BB962C8B-B14F-4D97-AF65-F5344CB8AC3E}">
        <p14:creationId xmlns:p14="http://schemas.microsoft.com/office/powerpoint/2010/main" val="91615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Signage</a:t>
            </a:r>
            <a:r>
              <a:rPr lang="en-US" dirty="0"/>
              <a:t> </a:t>
            </a:r>
          </a:p>
        </p:txBody>
      </p:sp>
      <p:sp>
        <p:nvSpPr>
          <p:cNvPr id="3" name="Content Placeholder 2"/>
          <p:cNvSpPr>
            <a:spLocks noGrp="1"/>
          </p:cNvSpPr>
          <p:nvPr>
            <p:ph sz="half" idx="1"/>
          </p:nvPr>
        </p:nvSpPr>
        <p:spPr>
          <a:xfrm>
            <a:off x="360215" y="1600200"/>
            <a:ext cx="4461164" cy="4525963"/>
          </a:xfrm>
        </p:spPr>
        <p:txBody>
          <a:bodyPr/>
          <a:lstStyle/>
          <a:p>
            <a:pPr marL="0" indent="0">
              <a:buNone/>
            </a:pPr>
            <a:r>
              <a:rPr lang="en-US" b="1" dirty="0"/>
              <a:t>Liability Sign: </a:t>
            </a:r>
          </a:p>
          <a:p>
            <a:pPr lvl="1">
              <a:buBlip>
                <a:blip r:embed="rId2"/>
              </a:buBlip>
            </a:pPr>
            <a:r>
              <a:rPr lang="en-US" dirty="0"/>
              <a:t> 78% posted in 1-5 areas </a:t>
            </a:r>
          </a:p>
          <a:p>
            <a:pPr lvl="1">
              <a:buBlip>
                <a:blip r:embed="rId2"/>
              </a:buBlip>
            </a:pPr>
            <a:r>
              <a:rPr lang="en-US" dirty="0"/>
              <a:t> 6% posted in 5-10 areas</a:t>
            </a:r>
          </a:p>
          <a:p>
            <a:pPr lvl="1">
              <a:buBlip>
                <a:blip r:embed="rId2"/>
              </a:buBlip>
            </a:pPr>
            <a:r>
              <a:rPr lang="en-US" dirty="0"/>
              <a:t> 14% do not have the sign  </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	</a:t>
            </a:r>
            <a:r>
              <a:rPr lang="en-US" b="1" dirty="0"/>
              <a:t>Location: </a:t>
            </a:r>
          </a:p>
          <a:p>
            <a:pPr lvl="1">
              <a:buBlip>
                <a:blip r:embed="rId3"/>
              </a:buBlip>
            </a:pPr>
            <a:r>
              <a:rPr lang="en-US" dirty="0"/>
              <a:t> 48% @ entrance</a:t>
            </a:r>
          </a:p>
          <a:p>
            <a:pPr lvl="1">
              <a:buBlip>
                <a:blip r:embed="rId3"/>
              </a:buBlip>
            </a:pPr>
            <a:r>
              <a:rPr lang="en-US" dirty="0"/>
              <a:t> 20% in parking area</a:t>
            </a:r>
          </a:p>
          <a:p>
            <a:pPr lvl="1">
              <a:buBlip>
                <a:blip r:embed="rId3"/>
              </a:buBlip>
            </a:pPr>
            <a:r>
              <a:rPr lang="en-US" dirty="0"/>
              <a:t> 28% @ activity area</a:t>
            </a:r>
          </a:p>
          <a:p>
            <a:pPr lvl="1">
              <a:buBlip>
                <a:blip r:embed="rId3"/>
              </a:buBlip>
            </a:pPr>
            <a:r>
              <a:rPr lang="en-US" dirty="0"/>
              <a:t> Different languages</a:t>
            </a:r>
          </a:p>
          <a:p>
            <a:pPr lvl="2">
              <a:buBlip>
                <a:blip r:embed="rId3"/>
              </a:buBlip>
            </a:pPr>
            <a:r>
              <a:rPr lang="en-US" dirty="0"/>
              <a:t> Pictures &amp; words </a:t>
            </a:r>
          </a:p>
          <a:p>
            <a:endParaRPr lang="en-US" dirty="0"/>
          </a:p>
        </p:txBody>
      </p:sp>
    </p:spTree>
    <p:extLst>
      <p:ext uri="{BB962C8B-B14F-4D97-AF65-F5344CB8AC3E}">
        <p14:creationId xmlns:p14="http://schemas.microsoft.com/office/powerpoint/2010/main" val="161351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948712"/>
          </a:xfrm>
        </p:spPr>
        <p:txBody>
          <a:bodyPr/>
          <a:lstStyle/>
          <a:p>
            <a:pPr algn="ctr"/>
            <a:r>
              <a:rPr lang="en-US" sz="4000" b="1" dirty="0"/>
              <a:t>10 visitors Sickened at Petting Zoo </a:t>
            </a:r>
          </a:p>
        </p:txBody>
      </p:sp>
      <p:sp>
        <p:nvSpPr>
          <p:cNvPr id="3" name="Content Placeholder 2"/>
          <p:cNvSpPr>
            <a:spLocks noGrp="1"/>
          </p:cNvSpPr>
          <p:nvPr>
            <p:ph idx="1"/>
          </p:nvPr>
        </p:nvSpPr>
        <p:spPr/>
        <p:txBody>
          <a:bodyPr/>
          <a:lstStyle/>
          <a:p>
            <a:pPr>
              <a:buBlip>
                <a:blip r:embed="rId2"/>
              </a:buBlip>
            </a:pPr>
            <a:r>
              <a:rPr lang="en-US" dirty="0"/>
              <a:t> Petting zoo &amp; pumpkin patch</a:t>
            </a:r>
          </a:p>
          <a:p>
            <a:pPr>
              <a:buBlip>
                <a:blip r:embed="rId2"/>
              </a:buBlip>
            </a:pPr>
            <a:r>
              <a:rPr lang="en-US" dirty="0"/>
              <a:t> Illness traced back to the farm</a:t>
            </a:r>
          </a:p>
          <a:p>
            <a:pPr>
              <a:buBlip>
                <a:blip r:embed="rId2"/>
              </a:buBlip>
            </a:pPr>
            <a:r>
              <a:rPr lang="en-US" dirty="0"/>
              <a:t> Lab test confirmed 5 cases of E.coli</a:t>
            </a:r>
          </a:p>
          <a:p>
            <a:pPr>
              <a:buBlip>
                <a:blip r:embed="rId2"/>
              </a:buBlip>
            </a:pPr>
            <a:r>
              <a:rPr lang="en-US" dirty="0"/>
              <a:t> 5 others suffered stomach issues</a:t>
            </a:r>
          </a:p>
          <a:p>
            <a:pPr>
              <a:buBlip>
                <a:blip r:embed="rId2"/>
              </a:buBlip>
            </a:pPr>
            <a:r>
              <a:rPr lang="en-US" dirty="0"/>
              <a:t> Hand sanitizers were present next to the 	animals, but no handwashing stations </a:t>
            </a:r>
          </a:p>
          <a:p>
            <a:pPr marL="0" indent="0">
              <a:buNone/>
            </a:pPr>
            <a:endParaRPr lang="en-US" dirty="0"/>
          </a:p>
        </p:txBody>
      </p:sp>
    </p:spTree>
    <p:extLst>
      <p:ext uri="{BB962C8B-B14F-4D97-AF65-F5344CB8AC3E}">
        <p14:creationId xmlns:p14="http://schemas.microsoft.com/office/powerpoint/2010/main" val="269098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Questions?</a:t>
            </a:r>
            <a:r>
              <a:rPr lang="en-US" dirty="0"/>
              <a:t>	</a:t>
            </a:r>
          </a:p>
        </p:txBody>
      </p:sp>
      <p:sp>
        <p:nvSpPr>
          <p:cNvPr id="3" name="Content Placeholder 2"/>
          <p:cNvSpPr>
            <a:spLocks noGrp="1"/>
          </p:cNvSpPr>
          <p:nvPr>
            <p:ph idx="1"/>
          </p:nvPr>
        </p:nvSpPr>
        <p:spPr/>
        <p:txBody>
          <a:bodyPr/>
          <a:lstStyle/>
          <a:p>
            <a:pPr>
              <a:buBlip>
                <a:blip r:embed="rId2"/>
              </a:buBlip>
            </a:pPr>
            <a:r>
              <a:rPr lang="en-US" dirty="0"/>
              <a:t> Were there signs posted warning visitors 	of the illness hazards?</a:t>
            </a:r>
          </a:p>
          <a:p>
            <a:pPr>
              <a:buBlip>
                <a:blip r:embed="rId2"/>
              </a:buBlip>
            </a:pPr>
            <a:r>
              <a:rPr lang="en-US" dirty="0"/>
              <a:t> Was the petting zoo set up so traffic is 	“one way”</a:t>
            </a:r>
          </a:p>
          <a:p>
            <a:pPr>
              <a:buBlip>
                <a:blip r:embed="rId2"/>
              </a:buBlip>
            </a:pPr>
            <a:r>
              <a:rPr lang="en-US" dirty="0"/>
              <a:t> Were the buildings and stalls cleaned 	regularly?</a:t>
            </a:r>
          </a:p>
          <a:p>
            <a:pPr>
              <a:buBlip>
                <a:blip r:embed="rId2"/>
              </a:buBlip>
            </a:pPr>
            <a:r>
              <a:rPr lang="en-US" dirty="0"/>
              <a:t> Were the animals kept clean? </a:t>
            </a:r>
          </a:p>
        </p:txBody>
      </p:sp>
    </p:spTree>
    <p:extLst>
      <p:ext uri="{BB962C8B-B14F-4D97-AF65-F5344CB8AC3E}">
        <p14:creationId xmlns:p14="http://schemas.microsoft.com/office/powerpoint/2010/main" val="38653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5" y="510166"/>
            <a:ext cx="9157855" cy="948712"/>
          </a:xfrm>
        </p:spPr>
        <p:txBody>
          <a:bodyPr/>
          <a:lstStyle/>
          <a:p>
            <a:pPr algn="ctr"/>
            <a:r>
              <a:rPr lang="en-US" b="1" dirty="0"/>
              <a:t>Could this have been prevented?</a:t>
            </a:r>
            <a:r>
              <a:rPr lang="en-US" dirty="0"/>
              <a:t>	</a:t>
            </a:r>
          </a:p>
        </p:txBody>
      </p:sp>
      <p:sp>
        <p:nvSpPr>
          <p:cNvPr id="3" name="Content Placeholder 2"/>
          <p:cNvSpPr>
            <a:spLocks noGrp="1"/>
          </p:cNvSpPr>
          <p:nvPr>
            <p:ph idx="1"/>
          </p:nvPr>
        </p:nvSpPr>
        <p:spPr/>
        <p:txBody>
          <a:bodyPr/>
          <a:lstStyle/>
          <a:p>
            <a:pPr>
              <a:buBlip>
                <a:blip r:embed="rId2"/>
              </a:buBlip>
            </a:pPr>
            <a:r>
              <a:rPr lang="en-US" sz="2800" dirty="0"/>
              <a:t>Petting zoo traffic flows in a one way pattern</a:t>
            </a:r>
          </a:p>
          <a:p>
            <a:pPr>
              <a:buBlip>
                <a:blip r:embed="rId2"/>
              </a:buBlip>
            </a:pPr>
            <a:r>
              <a:rPr lang="en-US" sz="2800" dirty="0"/>
              <a:t>Handwashing stations with soap and warm running water are available at the exit</a:t>
            </a:r>
          </a:p>
          <a:p>
            <a:pPr>
              <a:buBlip>
                <a:blip r:embed="rId2"/>
              </a:buBlip>
            </a:pPr>
            <a:r>
              <a:rPr lang="en-US" sz="2800" dirty="0"/>
              <a:t>Handwashing signs posted by the station</a:t>
            </a:r>
          </a:p>
          <a:p>
            <a:pPr>
              <a:buBlip>
                <a:blip r:embed="rId2"/>
              </a:buBlip>
            </a:pPr>
            <a:r>
              <a:rPr lang="en-US" sz="2800" dirty="0"/>
              <a:t>Buildings and stalls regularly cleaned and sanitized </a:t>
            </a:r>
          </a:p>
          <a:p>
            <a:pPr>
              <a:buBlip>
                <a:blip r:embed="rId2"/>
              </a:buBlip>
            </a:pPr>
            <a:r>
              <a:rPr lang="en-US" sz="2800" dirty="0"/>
              <a:t>Animals are clean, healthy, and UTD on vaccinations </a:t>
            </a:r>
          </a:p>
        </p:txBody>
      </p:sp>
    </p:spTree>
    <p:extLst>
      <p:ext uri="{BB962C8B-B14F-4D97-AF65-F5344CB8AC3E}">
        <p14:creationId xmlns:p14="http://schemas.microsoft.com/office/powerpoint/2010/main" val="3423794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Prevented…</a:t>
            </a:r>
          </a:p>
        </p:txBody>
      </p:sp>
      <p:sp>
        <p:nvSpPr>
          <p:cNvPr id="3" name="Content Placeholder 2"/>
          <p:cNvSpPr>
            <a:spLocks noGrp="1"/>
          </p:cNvSpPr>
          <p:nvPr>
            <p:ph idx="1"/>
          </p:nvPr>
        </p:nvSpPr>
        <p:spPr>
          <a:xfrm>
            <a:off x="251918" y="1600200"/>
            <a:ext cx="5230368" cy="4384675"/>
          </a:xfrm>
        </p:spPr>
        <p:txBody>
          <a:bodyPr/>
          <a:lstStyle/>
          <a:p>
            <a:pPr>
              <a:buBlip>
                <a:blip r:embed="rId2"/>
              </a:buBlip>
            </a:pPr>
            <a:r>
              <a:rPr lang="en-US" sz="2800" dirty="0"/>
              <a:t> Signs at the entrance should 	warn visitors that there is not 	eating or drinking allowed</a:t>
            </a:r>
          </a:p>
          <a:p>
            <a:pPr>
              <a:buBlip>
                <a:blip r:embed="rId2"/>
              </a:buBlip>
            </a:pPr>
            <a:r>
              <a:rPr lang="en-US" sz="2800" dirty="0"/>
              <a:t> A trash can is available to 	discard food and drink</a:t>
            </a:r>
          </a:p>
          <a:p>
            <a:pPr>
              <a:buBlip>
                <a:blip r:embed="rId2"/>
              </a:buBlip>
            </a:pPr>
            <a:r>
              <a:rPr lang="en-US" sz="2800" dirty="0"/>
              <a:t> Cups, bottles, pacifiers, and 	toys should not be allowed in 	the animal areas </a:t>
            </a:r>
          </a:p>
        </p:txBody>
      </p:sp>
      <p:pic>
        <p:nvPicPr>
          <p:cNvPr id="4" name="Picture 3"/>
          <p:cNvPicPr>
            <a:picLocks noChangeAspect="1"/>
          </p:cNvPicPr>
          <p:nvPr/>
        </p:nvPicPr>
        <p:blipFill>
          <a:blip r:embed="rId3"/>
          <a:stretch>
            <a:fillRect/>
          </a:stretch>
        </p:blipFill>
        <p:spPr>
          <a:xfrm>
            <a:off x="5790949" y="1465918"/>
            <a:ext cx="2895851" cy="3926164"/>
          </a:xfrm>
          <a:prstGeom prst="rect">
            <a:avLst/>
          </a:prstGeom>
        </p:spPr>
      </p:pic>
    </p:spTree>
    <p:extLst>
      <p:ext uri="{BB962C8B-B14F-4D97-AF65-F5344CB8AC3E}">
        <p14:creationId xmlns:p14="http://schemas.microsoft.com/office/powerpoint/2010/main" val="4257622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r>
              <a:rPr lang="en-US" dirty="0"/>
              <a:t> </a:t>
            </a:r>
          </a:p>
        </p:txBody>
      </p:sp>
      <p:sp>
        <p:nvSpPr>
          <p:cNvPr id="3" name="Content Placeholder 2"/>
          <p:cNvSpPr>
            <a:spLocks noGrp="1"/>
          </p:cNvSpPr>
          <p:nvPr>
            <p:ph sz="half" idx="1"/>
          </p:nvPr>
        </p:nvSpPr>
        <p:spPr>
          <a:xfrm>
            <a:off x="457199" y="1600200"/>
            <a:ext cx="4389981" cy="4525963"/>
          </a:xfrm>
        </p:spPr>
        <p:txBody>
          <a:bodyPr/>
          <a:lstStyle/>
          <a:p>
            <a:pPr>
              <a:buBlip>
                <a:blip r:embed="rId2"/>
              </a:buBlip>
            </a:pPr>
            <a:r>
              <a:rPr lang="en-US" sz="2400" dirty="0">
                <a:hlinkClick r:id="rId3"/>
              </a:rPr>
              <a:t>https://ext.vt.edu/agriculture/agritourism.html</a:t>
            </a:r>
            <a:endParaRPr lang="en-US" sz="2400" dirty="0"/>
          </a:p>
          <a:p>
            <a:pPr>
              <a:buBlip>
                <a:blip r:embed="rId2"/>
              </a:buBlip>
            </a:pPr>
            <a:r>
              <a:rPr lang="en-US" sz="2400" dirty="0">
                <a:hlinkClick r:id="rId4"/>
              </a:rPr>
              <a:t>https://safeagritourism.org/</a:t>
            </a:r>
            <a:r>
              <a:rPr lang="en-US" sz="2400" dirty="0"/>
              <a:t> </a:t>
            </a:r>
          </a:p>
        </p:txBody>
      </p:sp>
      <p:pic>
        <p:nvPicPr>
          <p:cNvPr id="4" name="Picture 3"/>
          <p:cNvPicPr>
            <a:picLocks noChangeAspect="1"/>
          </p:cNvPicPr>
          <p:nvPr/>
        </p:nvPicPr>
        <p:blipFill>
          <a:blip r:embed="rId5"/>
          <a:stretch>
            <a:fillRect/>
          </a:stretch>
        </p:blipFill>
        <p:spPr>
          <a:xfrm>
            <a:off x="4847181" y="274638"/>
            <a:ext cx="2213511" cy="2855959"/>
          </a:xfrm>
          <a:prstGeom prst="rect">
            <a:avLst/>
          </a:prstGeom>
        </p:spPr>
      </p:pic>
      <p:pic>
        <p:nvPicPr>
          <p:cNvPr id="6" name="Picture 5"/>
          <p:cNvPicPr>
            <a:picLocks noChangeAspect="1"/>
          </p:cNvPicPr>
          <p:nvPr/>
        </p:nvPicPr>
        <p:blipFill>
          <a:blip r:embed="rId6"/>
          <a:stretch>
            <a:fillRect/>
          </a:stretch>
        </p:blipFill>
        <p:spPr>
          <a:xfrm>
            <a:off x="7105650" y="224245"/>
            <a:ext cx="2038350" cy="2956743"/>
          </a:xfrm>
          <a:prstGeom prst="rect">
            <a:avLst/>
          </a:prstGeom>
        </p:spPr>
      </p:pic>
      <p:pic>
        <p:nvPicPr>
          <p:cNvPr id="7" name="Picture 6"/>
          <p:cNvPicPr>
            <a:picLocks noChangeAspect="1"/>
          </p:cNvPicPr>
          <p:nvPr/>
        </p:nvPicPr>
        <p:blipFill>
          <a:blip r:embed="rId7"/>
          <a:stretch>
            <a:fillRect/>
          </a:stretch>
        </p:blipFill>
        <p:spPr>
          <a:xfrm>
            <a:off x="285750" y="3820793"/>
            <a:ext cx="5296662" cy="1182921"/>
          </a:xfrm>
          <a:prstGeom prst="rect">
            <a:avLst/>
          </a:prstGeom>
        </p:spPr>
      </p:pic>
      <p:pic>
        <p:nvPicPr>
          <p:cNvPr id="8" name="Picture 7"/>
          <p:cNvPicPr>
            <a:picLocks noChangeAspect="1"/>
          </p:cNvPicPr>
          <p:nvPr/>
        </p:nvPicPr>
        <p:blipFill>
          <a:blip r:embed="rId8"/>
          <a:stretch>
            <a:fillRect/>
          </a:stretch>
        </p:blipFill>
        <p:spPr>
          <a:xfrm>
            <a:off x="6000750" y="3531108"/>
            <a:ext cx="2857500" cy="2209800"/>
          </a:xfrm>
          <a:prstGeom prst="rect">
            <a:avLst/>
          </a:prstGeom>
        </p:spPr>
      </p:pic>
    </p:spTree>
    <p:extLst>
      <p:ext uri="{BB962C8B-B14F-4D97-AF65-F5344CB8AC3E}">
        <p14:creationId xmlns:p14="http://schemas.microsoft.com/office/powerpoint/2010/main" val="120356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If you are interested…</a:t>
            </a:r>
            <a:r>
              <a:rPr lang="en-US" dirty="0"/>
              <a:t> </a:t>
            </a:r>
          </a:p>
        </p:txBody>
      </p:sp>
      <p:sp>
        <p:nvSpPr>
          <p:cNvPr id="3" name="Content Placeholder 2"/>
          <p:cNvSpPr>
            <a:spLocks noGrp="1"/>
          </p:cNvSpPr>
          <p:nvPr>
            <p:ph idx="1"/>
          </p:nvPr>
        </p:nvSpPr>
        <p:spPr>
          <a:xfrm>
            <a:off x="457200" y="1223350"/>
            <a:ext cx="8229600" cy="4761525"/>
          </a:xfrm>
        </p:spPr>
        <p:txBody>
          <a:bodyPr/>
          <a:lstStyle/>
          <a:p>
            <a:pPr>
              <a:buBlip>
                <a:blip r:embed="rId2">
                  <a:extLst/>
                </a:blip>
              </a:buBlip>
            </a:pPr>
            <a:r>
              <a:rPr lang="en-US" sz="2400" dirty="0"/>
              <a:t> </a:t>
            </a:r>
            <a:r>
              <a:rPr lang="en-US" sz="2000" dirty="0">
                <a:sym typeface="Wingdings" panose="05000000000000000000" pitchFamily="2" charset="2"/>
              </a:rPr>
              <a:t>Go visit other farms for ideas </a:t>
            </a:r>
            <a:endParaRPr lang="en-US" sz="2000" dirty="0"/>
          </a:p>
          <a:p>
            <a:pPr>
              <a:buBlip>
                <a:blip r:embed="rId2">
                  <a:extLst/>
                </a:blip>
              </a:buBlip>
            </a:pPr>
            <a:r>
              <a:rPr lang="en-US" sz="2000" dirty="0"/>
              <a:t> Check with your county/city codes</a:t>
            </a:r>
          </a:p>
          <a:p>
            <a:pPr lvl="1">
              <a:buBlip>
                <a:blip r:embed="rId2"/>
              </a:buBlip>
            </a:pPr>
            <a:r>
              <a:rPr lang="en-US" sz="2000" dirty="0"/>
              <a:t>Get permits/license if needed</a:t>
            </a:r>
          </a:p>
          <a:p>
            <a:pPr>
              <a:buBlip>
                <a:blip r:embed="rId2"/>
              </a:buBlip>
            </a:pPr>
            <a:r>
              <a:rPr lang="en-US" sz="2000" dirty="0"/>
              <a:t> Talk to your local extension agent</a:t>
            </a:r>
            <a:endParaRPr lang="en-US" sz="1600" dirty="0"/>
          </a:p>
          <a:p>
            <a:pPr>
              <a:buBlip>
                <a:blip r:embed="rId2"/>
              </a:buBlip>
            </a:pPr>
            <a:r>
              <a:rPr lang="en-US" sz="2000" dirty="0"/>
              <a:t> Talk to your insurance agent</a:t>
            </a:r>
          </a:p>
          <a:p>
            <a:pPr lvl="1">
              <a:buBlip>
                <a:blip r:embed="rId2"/>
              </a:buBlip>
            </a:pPr>
            <a:r>
              <a:rPr lang="en-US" sz="2000" dirty="0"/>
              <a:t> Have a business plan and emergency plan</a:t>
            </a:r>
          </a:p>
          <a:p>
            <a:pPr lvl="1">
              <a:buBlip>
                <a:blip r:embed="rId2"/>
              </a:buBlip>
            </a:pPr>
            <a:r>
              <a:rPr lang="en-US" sz="2000" dirty="0"/>
              <a:t> Have appropriate signage/walkthrough</a:t>
            </a:r>
          </a:p>
          <a:p>
            <a:pPr>
              <a:buBlip>
                <a:blip r:embed="rId2"/>
              </a:buBlip>
            </a:pPr>
            <a:r>
              <a:rPr lang="en-US" sz="2000" dirty="0"/>
              <a:t> Remember your target audience/market</a:t>
            </a:r>
          </a:p>
          <a:p>
            <a:pPr lvl="1">
              <a:buBlip>
                <a:blip r:embed="rId2"/>
              </a:buBlip>
            </a:pPr>
            <a:r>
              <a:rPr lang="en-US" sz="2000" dirty="0"/>
              <a:t> What will people pay for and interested in? </a:t>
            </a:r>
          </a:p>
          <a:p>
            <a:pPr lvl="1">
              <a:buBlip>
                <a:blip r:embed="rId2"/>
              </a:buBlip>
            </a:pPr>
            <a:r>
              <a:rPr lang="en-US" sz="2000" dirty="0"/>
              <a:t> Create a website and social media accounts</a:t>
            </a:r>
          </a:p>
          <a:p>
            <a:pPr>
              <a:buBlip>
                <a:blip r:embed="rId2"/>
              </a:buBlip>
            </a:pPr>
            <a:r>
              <a:rPr lang="en-US" sz="2000" dirty="0"/>
              <a:t> Don’t be afraid to try new things </a:t>
            </a:r>
          </a:p>
          <a:p>
            <a:pPr>
              <a:buBlip>
                <a:blip r:embed="rId2"/>
              </a:buBlip>
            </a:pPr>
            <a:r>
              <a:rPr lang="en-US" sz="2000" dirty="0"/>
              <a:t> Stay positive and have fun! </a:t>
            </a:r>
            <a:r>
              <a:rPr lang="en-US" sz="2000" dirty="0">
                <a:sym typeface="Wingdings" panose="05000000000000000000" pitchFamily="2" charset="2"/>
              </a:rPr>
              <a:t></a:t>
            </a:r>
          </a:p>
        </p:txBody>
      </p:sp>
    </p:spTree>
    <p:extLst>
      <p:ext uri="{BB962C8B-B14F-4D97-AF65-F5344CB8AC3E}">
        <p14:creationId xmlns:p14="http://schemas.microsoft.com/office/powerpoint/2010/main" val="397779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3989F-164E-49B4-971A-774B2A0F1DE4}"/>
              </a:ext>
            </a:extLst>
          </p:cNvPr>
          <p:cNvSpPr>
            <a:spLocks noGrp="1"/>
          </p:cNvSpPr>
          <p:nvPr>
            <p:ph type="title"/>
          </p:nvPr>
        </p:nvSpPr>
        <p:spPr>
          <a:xfrm>
            <a:off x="457200" y="97349"/>
            <a:ext cx="8229600" cy="948712"/>
          </a:xfrm>
        </p:spPr>
        <p:txBody>
          <a:bodyPr/>
          <a:lstStyle/>
          <a:p>
            <a:pPr algn="ctr"/>
            <a:r>
              <a:rPr lang="en-US" b="1" dirty="0"/>
              <a:t>Takeaway Points</a:t>
            </a:r>
          </a:p>
        </p:txBody>
      </p:sp>
      <p:sp>
        <p:nvSpPr>
          <p:cNvPr id="3" name="Content Placeholder 2">
            <a:extLst>
              <a:ext uri="{FF2B5EF4-FFF2-40B4-BE49-F238E27FC236}">
                <a16:creationId xmlns:a16="http://schemas.microsoft.com/office/drawing/2014/main" id="{95254E15-4DF0-43E9-945E-932BB1DD5B6E}"/>
              </a:ext>
            </a:extLst>
          </p:cNvPr>
          <p:cNvSpPr>
            <a:spLocks noGrp="1"/>
          </p:cNvSpPr>
          <p:nvPr>
            <p:ph idx="1"/>
          </p:nvPr>
        </p:nvSpPr>
        <p:spPr>
          <a:xfrm>
            <a:off x="457200" y="1236299"/>
            <a:ext cx="8229600" cy="4384675"/>
          </a:xfrm>
        </p:spPr>
        <p:txBody>
          <a:bodyPr/>
          <a:lstStyle/>
          <a:p>
            <a:pPr lvl="1">
              <a:buBlip>
                <a:blip r:embed="rId2"/>
              </a:buBlip>
            </a:pPr>
            <a:r>
              <a:rPr lang="en-US" dirty="0"/>
              <a:t> Agritourism must be on a farm</a:t>
            </a:r>
          </a:p>
          <a:p>
            <a:pPr marL="457200" lvl="1" indent="0">
              <a:buNone/>
            </a:pPr>
            <a:endParaRPr lang="en-US" dirty="0"/>
          </a:p>
          <a:p>
            <a:pPr lvl="1">
              <a:buBlip>
                <a:blip r:embed="rId2"/>
              </a:buBlip>
            </a:pPr>
            <a:r>
              <a:rPr lang="en-US" dirty="0"/>
              <a:t> Several considerations before starting</a:t>
            </a:r>
          </a:p>
          <a:p>
            <a:pPr marL="457200" lvl="1" indent="0">
              <a:buNone/>
            </a:pPr>
            <a:endParaRPr lang="en-US" dirty="0"/>
          </a:p>
          <a:p>
            <a:pPr lvl="1">
              <a:buBlip>
                <a:blip r:embed="rId2"/>
              </a:buBlip>
            </a:pPr>
            <a:r>
              <a:rPr lang="en-US" dirty="0"/>
              <a:t> Do your research!!!</a:t>
            </a:r>
          </a:p>
          <a:p>
            <a:pPr marL="457200" lvl="1" indent="0">
              <a:buNone/>
            </a:pPr>
            <a:endParaRPr lang="en-US" dirty="0"/>
          </a:p>
          <a:p>
            <a:pPr lvl="1">
              <a:buBlip>
                <a:blip r:embed="rId2"/>
              </a:buBlip>
            </a:pPr>
            <a:r>
              <a:rPr lang="en-US" dirty="0"/>
              <a:t> Don’t be afraid to ask questions???</a:t>
            </a:r>
          </a:p>
          <a:p>
            <a:pPr marL="457200" lvl="1" indent="0">
              <a:buNone/>
            </a:pPr>
            <a:endParaRPr lang="en-US" dirty="0"/>
          </a:p>
          <a:p>
            <a:pPr lvl="1">
              <a:buBlip>
                <a:blip r:embed="rId2"/>
              </a:buBlip>
            </a:pPr>
            <a:r>
              <a:rPr lang="en-US" dirty="0"/>
              <a:t> Have fun!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58550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8081-4D82-4F9D-B64F-1536B0CD6118}"/>
              </a:ext>
            </a:extLst>
          </p:cNvPr>
          <p:cNvSpPr>
            <a:spLocks noGrp="1"/>
          </p:cNvSpPr>
          <p:nvPr>
            <p:ph type="title"/>
          </p:nvPr>
        </p:nvSpPr>
        <p:spPr/>
        <p:txBody>
          <a:bodyPr/>
          <a:lstStyle/>
          <a:p>
            <a:pPr algn="ctr"/>
            <a:r>
              <a:rPr lang="en-US" dirty="0"/>
              <a:t>Virginia Tech Resources </a:t>
            </a:r>
          </a:p>
        </p:txBody>
      </p:sp>
      <p:sp>
        <p:nvSpPr>
          <p:cNvPr id="5" name="Content Placeholder 4">
            <a:extLst>
              <a:ext uri="{FF2B5EF4-FFF2-40B4-BE49-F238E27FC236}">
                <a16:creationId xmlns:a16="http://schemas.microsoft.com/office/drawing/2014/main" id="{D152BB9F-2B42-46F0-B090-52B62D4D84AB}"/>
              </a:ext>
            </a:extLst>
          </p:cNvPr>
          <p:cNvSpPr>
            <a:spLocks noGrp="1"/>
          </p:cNvSpPr>
          <p:nvPr>
            <p:ph idx="1"/>
          </p:nvPr>
        </p:nvSpPr>
        <p:spPr/>
        <p:txBody>
          <a:bodyPr/>
          <a:lstStyle/>
          <a:p>
            <a:pPr marL="0" indent="0">
              <a:buNone/>
            </a:pPr>
            <a:endParaRPr lang="en-US" sz="2800" dirty="0">
              <a:hlinkClick r:id="rId2">
                <a:extLst>
                  <a:ext uri="{A12FA001-AC4F-418D-AE19-62706E023703}">
                    <ahyp:hlinkClr xmlns:ahyp="http://schemas.microsoft.com/office/drawing/2018/hyperlinkcolor" val="tx"/>
                  </a:ext>
                </a:extLst>
              </a:hlinkClick>
            </a:endParaRPr>
          </a:p>
          <a:p>
            <a:pPr marL="0" indent="0">
              <a:buNone/>
            </a:pPr>
            <a:endParaRPr lang="en-US" sz="2800" dirty="0">
              <a:hlinkClick r:id="rId2">
                <a:extLst>
                  <a:ext uri="{A12FA001-AC4F-418D-AE19-62706E023703}">
                    <ahyp:hlinkClr xmlns:ahyp="http://schemas.microsoft.com/office/drawing/2018/hyperlinkcolor" val="tx"/>
                  </a:ext>
                </a:extLst>
              </a:hlinkClick>
            </a:endParaRPr>
          </a:p>
          <a:p>
            <a:pPr marL="0" indent="0">
              <a:buNone/>
            </a:pPr>
            <a:endParaRPr lang="en-US" sz="2800" dirty="0">
              <a:hlinkClick r:id="rId2">
                <a:extLst>
                  <a:ext uri="{A12FA001-AC4F-418D-AE19-62706E023703}">
                    <ahyp:hlinkClr xmlns:ahyp="http://schemas.microsoft.com/office/drawing/2018/hyperlinkcolor" val="tx"/>
                  </a:ext>
                </a:extLst>
              </a:hlinkClick>
            </a:endParaRPr>
          </a:p>
          <a:p>
            <a:pPr marL="0" indent="0">
              <a:buNone/>
            </a:pPr>
            <a:endParaRPr lang="en-US" sz="2800" dirty="0">
              <a:hlinkClick r:id="rId2">
                <a:extLst>
                  <a:ext uri="{A12FA001-AC4F-418D-AE19-62706E023703}">
                    <ahyp:hlinkClr xmlns:ahyp="http://schemas.microsoft.com/office/drawing/2018/hyperlinkcolor" val="tx"/>
                  </a:ext>
                </a:extLst>
              </a:hlinkClick>
            </a:endParaRPr>
          </a:p>
          <a:p>
            <a:pPr marL="0" indent="0" algn="ctr">
              <a:buNone/>
            </a:pPr>
            <a:endParaRPr lang="en-US" sz="2800" dirty="0">
              <a:hlinkClick r:id="rId2">
                <a:extLst>
                  <a:ext uri="{A12FA001-AC4F-418D-AE19-62706E023703}">
                    <ahyp:hlinkClr xmlns:ahyp="http://schemas.microsoft.com/office/drawing/2018/hyperlinkcolor" val="tx"/>
                  </a:ext>
                </a:extLst>
              </a:hlinkClick>
            </a:endParaRPr>
          </a:p>
          <a:p>
            <a:pPr marL="0" indent="0" algn="ctr">
              <a:buNone/>
            </a:pPr>
            <a:r>
              <a:rPr lang="en-US" sz="2800" dirty="0">
                <a:hlinkClick r:id="rId2">
                  <a:extLst>
                    <a:ext uri="{A12FA001-AC4F-418D-AE19-62706E023703}">
                      <ahyp:hlinkClr xmlns:ahyp="http://schemas.microsoft.com/office/drawing/2018/hyperlinkcolor" val="tx"/>
                    </a:ext>
                  </a:extLst>
                </a:hlinkClick>
              </a:rPr>
              <a:t>https://ext.vt.edu/agriculture/agritourism.html</a:t>
            </a:r>
            <a:endParaRPr lang="en-US" sz="2800" dirty="0"/>
          </a:p>
          <a:p>
            <a:pPr marL="0" indent="0" algn="ctr">
              <a:buNone/>
            </a:pPr>
            <a:r>
              <a:rPr lang="en-US" sz="2800" b="1" i="1" dirty="0">
                <a:solidFill>
                  <a:schemeClr val="tx1">
                    <a:lumMod val="95000"/>
                    <a:lumOff val="5000"/>
                  </a:schemeClr>
                </a:solidFill>
              </a:rPr>
              <a:t>Livvy Preisser, ANR- Isle of Wight, livvy16@vt.edu, 757-365-6261</a:t>
            </a:r>
          </a:p>
          <a:p>
            <a:pPr marL="0" indent="0" algn="ctr">
              <a:buNone/>
            </a:pPr>
            <a:endParaRPr lang="en-US" sz="2800" dirty="0"/>
          </a:p>
          <a:p>
            <a:endParaRPr lang="en-US" dirty="0"/>
          </a:p>
        </p:txBody>
      </p:sp>
      <p:pic>
        <p:nvPicPr>
          <p:cNvPr id="6" name="Picture 5">
            <a:extLst>
              <a:ext uri="{FF2B5EF4-FFF2-40B4-BE49-F238E27FC236}">
                <a16:creationId xmlns:a16="http://schemas.microsoft.com/office/drawing/2014/main" id="{6F51FA44-190C-4682-8F8A-57CC3AA485B7}"/>
              </a:ext>
            </a:extLst>
          </p:cNvPr>
          <p:cNvPicPr>
            <a:picLocks noChangeAspect="1"/>
          </p:cNvPicPr>
          <p:nvPr/>
        </p:nvPicPr>
        <p:blipFill>
          <a:blip r:embed="rId3"/>
          <a:stretch>
            <a:fillRect/>
          </a:stretch>
        </p:blipFill>
        <p:spPr>
          <a:xfrm>
            <a:off x="523875" y="1350818"/>
            <a:ext cx="8096250" cy="2543175"/>
          </a:xfrm>
          <a:prstGeom prst="rect">
            <a:avLst/>
          </a:prstGeom>
        </p:spPr>
      </p:pic>
    </p:spTree>
    <p:extLst>
      <p:ext uri="{BB962C8B-B14F-4D97-AF65-F5344CB8AC3E}">
        <p14:creationId xmlns:p14="http://schemas.microsoft.com/office/powerpoint/2010/main" val="140709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962E-F923-49EE-B34E-DC1BBB5E2036}"/>
              </a:ext>
            </a:extLst>
          </p:cNvPr>
          <p:cNvSpPr>
            <a:spLocks noGrp="1"/>
          </p:cNvSpPr>
          <p:nvPr>
            <p:ph type="title"/>
          </p:nvPr>
        </p:nvSpPr>
        <p:spPr/>
        <p:txBody>
          <a:bodyPr/>
          <a:lstStyle/>
          <a:p>
            <a:pPr algn="ctr"/>
            <a:r>
              <a:rPr lang="en-US" b="1" dirty="0"/>
              <a:t>Farm Safety </a:t>
            </a:r>
          </a:p>
        </p:txBody>
      </p:sp>
      <p:sp>
        <p:nvSpPr>
          <p:cNvPr id="3" name="Content Placeholder 2">
            <a:extLst>
              <a:ext uri="{FF2B5EF4-FFF2-40B4-BE49-F238E27FC236}">
                <a16:creationId xmlns:a16="http://schemas.microsoft.com/office/drawing/2014/main" id="{9E5CDE7C-372A-42F7-AEFF-7F7F2B660B51}"/>
              </a:ext>
            </a:extLst>
          </p:cNvPr>
          <p:cNvSpPr>
            <a:spLocks noGrp="1"/>
          </p:cNvSpPr>
          <p:nvPr>
            <p:ph idx="1"/>
          </p:nvPr>
        </p:nvSpPr>
        <p:spPr>
          <a:xfrm>
            <a:off x="457200" y="1442720"/>
            <a:ext cx="8229600" cy="4542155"/>
          </a:xfrm>
        </p:spPr>
        <p:txBody>
          <a:bodyPr/>
          <a:lstStyle/>
          <a:p>
            <a:pPr>
              <a:buBlip>
                <a:blip r:embed="rId2"/>
              </a:buBlip>
            </a:pPr>
            <a:r>
              <a:rPr lang="en-US" dirty="0"/>
              <a:t> 23,883,000 youth visited farms in 2014</a:t>
            </a:r>
          </a:p>
          <a:p>
            <a:pPr>
              <a:buBlip>
                <a:blip r:embed="rId2"/>
              </a:buBlip>
            </a:pPr>
            <a:r>
              <a:rPr lang="en-US" dirty="0"/>
              <a:t> 3,735 visiting youth were injured on farms 	in 2014</a:t>
            </a:r>
          </a:p>
          <a:p>
            <a:pPr>
              <a:buBlip>
                <a:blip r:embed="rId2"/>
              </a:buBlip>
            </a:pPr>
            <a:r>
              <a:rPr lang="en-US" dirty="0"/>
              <a:t> Every day about 33 children are injured in 	ag incidents </a:t>
            </a:r>
          </a:p>
          <a:p>
            <a:pPr marL="0" indent="0">
              <a:buNone/>
            </a:pPr>
            <a:endParaRPr lang="en-US" dirty="0"/>
          </a:p>
          <a:p>
            <a:pPr marL="0" indent="0">
              <a:buNone/>
            </a:pPr>
            <a:r>
              <a:rPr lang="en-US" sz="1400" dirty="0"/>
              <a:t>NIOSH (2016). Analyses of the 2014 Childhood Agricultural Injury Survey (CAIS).</a:t>
            </a:r>
          </a:p>
          <a:p>
            <a:pPr marL="0" indent="0">
              <a:buNone/>
            </a:pPr>
            <a:r>
              <a:rPr lang="en-US" sz="1400" dirty="0"/>
              <a:t>Morgantown WV: U.S. Department of Health and Human Services, Public Health Service, Centers for Disease Control and Prevention, National Institute for Occupational Safety and Health, Division of Safety Research. Retrieved on March 4, 2017, from https://www.marshfieldresearch.org/Media/Default/NFMC/PDFs/2016-Child-Ag-Injury-Fact-Sheet.pdf. </a:t>
            </a:r>
          </a:p>
          <a:p>
            <a:endParaRPr lang="en-US" dirty="0"/>
          </a:p>
        </p:txBody>
      </p:sp>
    </p:spTree>
    <p:extLst>
      <p:ext uri="{BB962C8B-B14F-4D97-AF65-F5344CB8AC3E}">
        <p14:creationId xmlns:p14="http://schemas.microsoft.com/office/powerpoint/2010/main" val="390567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929"/>
            <a:ext cx="8229600" cy="948712"/>
          </a:xfrm>
        </p:spPr>
        <p:txBody>
          <a:bodyPr/>
          <a:lstStyle/>
          <a:p>
            <a:pPr algn="ctr"/>
            <a:r>
              <a:rPr lang="en-US" sz="4000" b="1" dirty="0"/>
              <a:t>Why are visitors a safety issue?</a:t>
            </a:r>
            <a:r>
              <a:rPr lang="en-US" dirty="0"/>
              <a:t>		</a:t>
            </a:r>
          </a:p>
        </p:txBody>
      </p:sp>
      <p:sp>
        <p:nvSpPr>
          <p:cNvPr id="3" name="Content Placeholder 2"/>
          <p:cNvSpPr>
            <a:spLocks noGrp="1"/>
          </p:cNvSpPr>
          <p:nvPr>
            <p:ph idx="1"/>
          </p:nvPr>
        </p:nvSpPr>
        <p:spPr>
          <a:xfrm>
            <a:off x="457200" y="1600200"/>
            <a:ext cx="8229600" cy="4384675"/>
          </a:xfrm>
        </p:spPr>
        <p:txBody>
          <a:bodyPr/>
          <a:lstStyle/>
          <a:p>
            <a:pPr>
              <a:buBlip>
                <a:blip r:embed="rId2"/>
              </a:buBlip>
            </a:pPr>
            <a:r>
              <a:rPr lang="en-US" dirty="0"/>
              <a:t>Unfamiliar with agriculture </a:t>
            </a:r>
          </a:p>
          <a:p>
            <a:pPr>
              <a:buBlip>
                <a:blip r:embed="rId2"/>
              </a:buBlip>
            </a:pPr>
            <a:r>
              <a:rPr lang="en-US" dirty="0"/>
              <a:t>Looking for a babysitter</a:t>
            </a:r>
          </a:p>
          <a:p>
            <a:pPr>
              <a:buBlip>
                <a:blip r:embed="rId2"/>
              </a:buBlip>
            </a:pPr>
            <a:r>
              <a:rPr lang="en-US" dirty="0"/>
              <a:t>Easily distracted</a:t>
            </a:r>
          </a:p>
          <a:p>
            <a:pPr>
              <a:buBlip>
                <a:blip r:embed="rId2"/>
              </a:buBlip>
            </a:pPr>
            <a:r>
              <a:rPr lang="en-US" dirty="0"/>
              <a:t>The rules “don’t apply to me”</a:t>
            </a:r>
          </a:p>
          <a:p>
            <a:pPr>
              <a:buBlip>
                <a:blip r:embed="rId2"/>
              </a:buBlip>
            </a:pPr>
            <a:r>
              <a:rPr lang="en-US" dirty="0"/>
              <a:t>Common sense is “dead” </a:t>
            </a:r>
          </a:p>
          <a:p>
            <a:endParaRPr lang="en-US" dirty="0"/>
          </a:p>
          <a:p>
            <a:pPr marL="0" indent="0">
              <a:buNone/>
            </a:pPr>
            <a:endParaRPr lang="en-US" sz="1600" dirty="0"/>
          </a:p>
          <a:p>
            <a:pPr marL="0" indent="0">
              <a:buNone/>
            </a:pPr>
            <a:endParaRPr lang="en-US" sz="1600" dirty="0"/>
          </a:p>
          <a:p>
            <a:pPr marL="0" indent="0">
              <a:buNone/>
            </a:pPr>
            <a:r>
              <a:rPr lang="en-US" sz="1600" dirty="0"/>
              <a:t>National Children's Center </a:t>
            </a:r>
          </a:p>
        </p:txBody>
      </p:sp>
    </p:spTree>
    <p:extLst>
      <p:ext uri="{BB962C8B-B14F-4D97-AF65-F5344CB8AC3E}">
        <p14:creationId xmlns:p14="http://schemas.microsoft.com/office/powerpoint/2010/main" val="113646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328"/>
            <a:ext cx="8229600" cy="948712"/>
          </a:xfrm>
        </p:spPr>
        <p:txBody>
          <a:bodyPr/>
          <a:lstStyle/>
          <a:p>
            <a:pPr algn="ctr"/>
            <a:r>
              <a:rPr lang="en-US" b="1" dirty="0"/>
              <a:t>Opportunities</a:t>
            </a:r>
            <a:r>
              <a:rPr lang="en-US" dirty="0"/>
              <a:t> </a:t>
            </a:r>
          </a:p>
        </p:txBody>
      </p:sp>
      <p:sp>
        <p:nvSpPr>
          <p:cNvPr id="3" name="Content Placeholder 2"/>
          <p:cNvSpPr>
            <a:spLocks noGrp="1"/>
          </p:cNvSpPr>
          <p:nvPr>
            <p:ph idx="1"/>
          </p:nvPr>
        </p:nvSpPr>
        <p:spPr>
          <a:xfrm>
            <a:off x="251918" y="1889449"/>
            <a:ext cx="8229600" cy="4384675"/>
          </a:xfrm>
        </p:spPr>
        <p:txBody>
          <a:bodyPr/>
          <a:lstStyle/>
          <a:p>
            <a:pPr>
              <a:buBlip>
                <a:blip r:embed="rId2"/>
              </a:buBlip>
            </a:pPr>
            <a:r>
              <a:rPr lang="en-US" dirty="0"/>
              <a:t>Liability</a:t>
            </a:r>
          </a:p>
          <a:p>
            <a:pPr marL="0" indent="0">
              <a:buNone/>
            </a:pPr>
            <a:endParaRPr lang="en-US" dirty="0"/>
          </a:p>
          <a:p>
            <a:pPr>
              <a:buBlip>
                <a:blip r:embed="rId2"/>
              </a:buBlip>
            </a:pPr>
            <a:r>
              <a:rPr lang="en-US" dirty="0"/>
              <a:t>Insurance </a:t>
            </a:r>
          </a:p>
          <a:p>
            <a:pPr>
              <a:buBlip>
                <a:blip r:embed="rId2"/>
              </a:buBlip>
            </a:pPr>
            <a:endParaRPr lang="en-US" dirty="0"/>
          </a:p>
          <a:p>
            <a:pPr>
              <a:buBlip>
                <a:blip r:embed="rId2"/>
              </a:buBlip>
            </a:pPr>
            <a:r>
              <a:rPr lang="en-US" dirty="0"/>
              <a:t>Safety </a:t>
            </a:r>
          </a:p>
        </p:txBody>
      </p:sp>
      <p:pic>
        <p:nvPicPr>
          <p:cNvPr id="4" name="Picture 3"/>
          <p:cNvPicPr>
            <a:picLocks noChangeAspect="1"/>
          </p:cNvPicPr>
          <p:nvPr/>
        </p:nvPicPr>
        <p:blipFill>
          <a:blip r:embed="rId3"/>
          <a:stretch>
            <a:fillRect/>
          </a:stretch>
        </p:blipFill>
        <p:spPr>
          <a:xfrm>
            <a:off x="2979375" y="1490980"/>
            <a:ext cx="6046966" cy="3627726"/>
          </a:xfrm>
          <a:prstGeom prst="rect">
            <a:avLst/>
          </a:prstGeom>
        </p:spPr>
      </p:pic>
    </p:spTree>
    <p:extLst>
      <p:ext uri="{BB962C8B-B14F-4D97-AF65-F5344CB8AC3E}">
        <p14:creationId xmlns:p14="http://schemas.microsoft.com/office/powerpoint/2010/main" val="364011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Research</a:t>
            </a:r>
            <a:r>
              <a:rPr lang="en-US" dirty="0"/>
              <a:t> </a:t>
            </a:r>
          </a:p>
        </p:txBody>
      </p:sp>
      <p:sp>
        <p:nvSpPr>
          <p:cNvPr id="3" name="Content Placeholder 2"/>
          <p:cNvSpPr>
            <a:spLocks noGrp="1"/>
          </p:cNvSpPr>
          <p:nvPr>
            <p:ph idx="1"/>
          </p:nvPr>
        </p:nvSpPr>
        <p:spPr>
          <a:xfrm>
            <a:off x="457200" y="1223350"/>
            <a:ext cx="8229600" cy="4761525"/>
          </a:xfrm>
        </p:spPr>
        <p:txBody>
          <a:bodyPr/>
          <a:lstStyle/>
          <a:p>
            <a:pPr marL="0" indent="0" algn="ctr">
              <a:buNone/>
            </a:pPr>
            <a:r>
              <a:rPr lang="en-US" sz="2800" i="1" dirty="0"/>
              <a:t>What types of safety protocols are in place for visitors, how are they managed on Virginia agritourism operations, and how could they be improved for future operations? </a:t>
            </a:r>
            <a:endParaRPr lang="en-US" sz="2800" b="1" dirty="0"/>
          </a:p>
          <a:p>
            <a:pPr marL="0" indent="0">
              <a:buNone/>
            </a:pPr>
            <a:r>
              <a:rPr lang="en-US" sz="2800" b="1" dirty="0"/>
              <a:t>Look at current safety protocols:</a:t>
            </a:r>
          </a:p>
          <a:p>
            <a:pPr lvl="1">
              <a:buBlip>
                <a:blip r:embed="rId2"/>
              </a:buBlip>
            </a:pPr>
            <a:r>
              <a:rPr lang="en-US" dirty="0"/>
              <a:t> Farm employees </a:t>
            </a:r>
          </a:p>
          <a:p>
            <a:pPr lvl="1">
              <a:buBlip>
                <a:blip r:embed="rId2"/>
              </a:buBlip>
            </a:pPr>
            <a:r>
              <a:rPr lang="en-US" dirty="0"/>
              <a:t> Farm visitors </a:t>
            </a:r>
          </a:p>
          <a:p>
            <a:pPr lvl="1">
              <a:buBlip>
                <a:blip r:embed="rId2"/>
              </a:buBlip>
            </a:pPr>
            <a:r>
              <a:rPr lang="en-US" dirty="0"/>
              <a:t> Insurance </a:t>
            </a:r>
          </a:p>
          <a:p>
            <a:pPr lvl="1">
              <a:buBlip>
                <a:blip r:embed="rId2"/>
              </a:buBlip>
            </a:pPr>
            <a:r>
              <a:rPr lang="en-US" dirty="0"/>
              <a:t> Signage </a:t>
            </a:r>
          </a:p>
        </p:txBody>
      </p:sp>
    </p:spTree>
    <p:extLst>
      <p:ext uri="{BB962C8B-B14F-4D97-AF65-F5344CB8AC3E}">
        <p14:creationId xmlns:p14="http://schemas.microsoft.com/office/powerpoint/2010/main" val="3759006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Farm Employees </a:t>
            </a:r>
          </a:p>
        </p:txBody>
      </p:sp>
      <p:pic>
        <p:nvPicPr>
          <p:cNvPr id="4" name="Content Placeholder 3"/>
          <p:cNvPicPr>
            <a:picLocks noGrp="1" noChangeAspect="1"/>
          </p:cNvPicPr>
          <p:nvPr>
            <p:ph idx="1"/>
          </p:nvPr>
        </p:nvPicPr>
        <p:blipFill>
          <a:blip r:embed="rId2"/>
          <a:stretch>
            <a:fillRect/>
          </a:stretch>
        </p:blipFill>
        <p:spPr>
          <a:xfrm>
            <a:off x="457200" y="1201047"/>
            <a:ext cx="8056191" cy="4706887"/>
          </a:xfrm>
          <a:prstGeom prst="rect">
            <a:avLst/>
          </a:prstGeom>
        </p:spPr>
      </p:pic>
    </p:spTree>
    <p:extLst>
      <p:ext uri="{BB962C8B-B14F-4D97-AF65-F5344CB8AC3E}">
        <p14:creationId xmlns:p14="http://schemas.microsoft.com/office/powerpoint/2010/main" val="14778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203"/>
            <a:ext cx="8229600" cy="948712"/>
          </a:xfrm>
        </p:spPr>
        <p:txBody>
          <a:bodyPr/>
          <a:lstStyle/>
          <a:p>
            <a:pPr algn="ctr"/>
            <a:r>
              <a:rPr lang="en-US" b="1" dirty="0"/>
              <a:t>Farm Visitors </a:t>
            </a:r>
          </a:p>
        </p:txBody>
      </p:sp>
      <p:sp>
        <p:nvSpPr>
          <p:cNvPr id="3" name="Content Placeholder 2"/>
          <p:cNvSpPr>
            <a:spLocks noGrp="1"/>
          </p:cNvSpPr>
          <p:nvPr>
            <p:ph sz="half" idx="1"/>
          </p:nvPr>
        </p:nvSpPr>
        <p:spPr>
          <a:xfrm>
            <a:off x="-207825" y="1925366"/>
            <a:ext cx="4765964" cy="4525963"/>
          </a:xfrm>
        </p:spPr>
        <p:txBody>
          <a:bodyPr/>
          <a:lstStyle/>
          <a:p>
            <a:pPr marL="0" indent="0">
              <a:buNone/>
            </a:pPr>
            <a:r>
              <a:rPr lang="en-US" dirty="0"/>
              <a:t>	</a:t>
            </a:r>
            <a:r>
              <a:rPr lang="en-US" b="1" dirty="0"/>
              <a:t>Sanitary Stations:</a:t>
            </a:r>
          </a:p>
          <a:p>
            <a:pPr lvl="1">
              <a:buBlip>
                <a:blip r:embed="rId2"/>
              </a:buBlip>
            </a:pPr>
            <a:r>
              <a:rPr lang="en-US" dirty="0"/>
              <a:t> 43% permanent bathrooms</a:t>
            </a:r>
          </a:p>
          <a:p>
            <a:pPr lvl="1">
              <a:buBlip>
                <a:blip r:embed="rId2"/>
              </a:buBlip>
            </a:pPr>
            <a:r>
              <a:rPr lang="en-US" dirty="0"/>
              <a:t> 30% utilize hand sanitizer </a:t>
            </a:r>
          </a:p>
          <a:p>
            <a:pPr lvl="1">
              <a:buBlip>
                <a:blip r:embed="rId2"/>
              </a:buBlip>
            </a:pPr>
            <a:r>
              <a:rPr lang="en-US" dirty="0"/>
              <a:t> 26% offer porta johns</a:t>
            </a:r>
          </a:p>
          <a:p>
            <a:pPr lvl="1">
              <a:buBlip>
                <a:blip r:embed="rId2"/>
              </a:buBlip>
            </a:pPr>
            <a:r>
              <a:rPr lang="en-US" dirty="0"/>
              <a:t> 2% do not offer bathrooms </a:t>
            </a:r>
          </a:p>
          <a:p>
            <a:pPr lvl="1"/>
            <a:endParaRPr lang="en-US" dirty="0"/>
          </a:p>
          <a:p>
            <a:pPr marL="0" indent="0">
              <a:buNone/>
            </a:pPr>
            <a:endParaRPr lang="en-US" dirty="0"/>
          </a:p>
        </p:txBody>
      </p:sp>
      <p:sp>
        <p:nvSpPr>
          <p:cNvPr id="4" name="Content Placeholder 3"/>
          <p:cNvSpPr>
            <a:spLocks noGrp="1"/>
          </p:cNvSpPr>
          <p:nvPr>
            <p:ph sz="half" idx="2"/>
          </p:nvPr>
        </p:nvSpPr>
        <p:spPr>
          <a:xfrm>
            <a:off x="4190997" y="1925365"/>
            <a:ext cx="4952999" cy="4525963"/>
          </a:xfrm>
        </p:spPr>
        <p:txBody>
          <a:bodyPr/>
          <a:lstStyle/>
          <a:p>
            <a:pPr marL="0" indent="0">
              <a:buNone/>
            </a:pPr>
            <a:r>
              <a:rPr lang="en-US" dirty="0"/>
              <a:t>	</a:t>
            </a:r>
            <a:r>
              <a:rPr lang="en-US" b="1" dirty="0"/>
              <a:t>Emergency/911:</a:t>
            </a:r>
          </a:p>
          <a:p>
            <a:pPr lvl="1">
              <a:buBlip>
                <a:blip r:embed="rId2"/>
              </a:buBlip>
            </a:pPr>
            <a:r>
              <a:rPr lang="en-US" dirty="0"/>
              <a:t> 43% would call 911</a:t>
            </a:r>
          </a:p>
          <a:p>
            <a:pPr lvl="1">
              <a:buBlip>
                <a:blip r:embed="rId2"/>
              </a:buBlip>
            </a:pPr>
            <a:r>
              <a:rPr lang="en-US" dirty="0"/>
              <a:t> 30% would call the manager</a:t>
            </a:r>
          </a:p>
          <a:p>
            <a:pPr lvl="1">
              <a:buBlip>
                <a:blip r:embed="rId2"/>
              </a:buBlip>
            </a:pPr>
            <a:r>
              <a:rPr lang="en-US" dirty="0"/>
              <a:t> 17% meet at central location</a:t>
            </a:r>
          </a:p>
          <a:p>
            <a:pPr lvl="1">
              <a:buBlip>
                <a:blip r:embed="rId2"/>
              </a:buBlip>
            </a:pPr>
            <a:r>
              <a:rPr lang="en-US" dirty="0"/>
              <a:t> 10% no emergency plan</a:t>
            </a:r>
          </a:p>
          <a:p>
            <a:endParaRPr lang="en-US" dirty="0"/>
          </a:p>
        </p:txBody>
      </p:sp>
    </p:spTree>
    <p:extLst>
      <p:ext uri="{BB962C8B-B14F-4D97-AF65-F5344CB8AC3E}">
        <p14:creationId xmlns:p14="http://schemas.microsoft.com/office/powerpoint/2010/main" val="325763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Farm Visitors </a:t>
            </a:r>
          </a:p>
        </p:txBody>
      </p:sp>
      <p:sp>
        <p:nvSpPr>
          <p:cNvPr id="6" name="Content Placeholder 5"/>
          <p:cNvSpPr>
            <a:spLocks noGrp="1"/>
          </p:cNvSpPr>
          <p:nvPr>
            <p:ph idx="1"/>
          </p:nvPr>
        </p:nvSpPr>
        <p:spPr>
          <a:xfrm>
            <a:off x="466344" y="1600200"/>
            <a:ext cx="8229600" cy="4384675"/>
          </a:xfrm>
        </p:spPr>
        <p:txBody>
          <a:bodyPr/>
          <a:lstStyle/>
          <a:p>
            <a:pPr marL="0" indent="0">
              <a:buNone/>
            </a:pPr>
            <a:r>
              <a:rPr lang="en-US" dirty="0"/>
              <a:t>	</a:t>
            </a:r>
            <a:r>
              <a:rPr lang="en-US" b="1" dirty="0"/>
              <a:t>Layout of the farm:</a:t>
            </a:r>
          </a:p>
          <a:p>
            <a:pPr lvl="1">
              <a:buBlip>
                <a:blip r:embed="rId2"/>
              </a:buBlip>
            </a:pPr>
            <a:r>
              <a:rPr lang="en-US" dirty="0"/>
              <a:t> 17% Local fire</a:t>
            </a:r>
          </a:p>
          <a:p>
            <a:pPr lvl="1">
              <a:buBlip>
                <a:blip r:embed="rId2"/>
              </a:buBlip>
            </a:pPr>
            <a:r>
              <a:rPr lang="en-US" dirty="0"/>
              <a:t> 11% Local EMT</a:t>
            </a:r>
          </a:p>
          <a:p>
            <a:pPr lvl="1">
              <a:buBlip>
                <a:blip r:embed="rId2"/>
              </a:buBlip>
            </a:pPr>
            <a:r>
              <a:rPr lang="en-US" dirty="0"/>
              <a:t> 12% Local police</a:t>
            </a:r>
          </a:p>
          <a:p>
            <a:pPr lvl="1">
              <a:buBlip>
                <a:blip r:embed="rId2"/>
              </a:buBlip>
            </a:pPr>
            <a:r>
              <a:rPr lang="en-US" dirty="0"/>
              <a:t> 60% No layout to emergency personnel </a:t>
            </a:r>
          </a:p>
          <a:p>
            <a:pPr marL="457200" lvl="1" indent="0">
              <a:buNone/>
            </a:pPr>
            <a:endParaRPr lang="en-US" dirty="0"/>
          </a:p>
          <a:p>
            <a:endParaRPr lang="en-US" dirty="0"/>
          </a:p>
        </p:txBody>
      </p:sp>
    </p:spTree>
    <p:extLst>
      <p:ext uri="{BB962C8B-B14F-4D97-AF65-F5344CB8AC3E}">
        <p14:creationId xmlns:p14="http://schemas.microsoft.com/office/powerpoint/2010/main" val="159170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Insurance</a:t>
            </a:r>
            <a:r>
              <a:rPr lang="en-US" dirty="0"/>
              <a:t> </a:t>
            </a:r>
          </a:p>
        </p:txBody>
      </p:sp>
      <p:sp>
        <p:nvSpPr>
          <p:cNvPr id="3" name="Content Placeholder 2"/>
          <p:cNvSpPr>
            <a:spLocks noGrp="1"/>
          </p:cNvSpPr>
          <p:nvPr>
            <p:ph idx="1"/>
          </p:nvPr>
        </p:nvSpPr>
        <p:spPr>
          <a:xfrm>
            <a:off x="69273" y="1593273"/>
            <a:ext cx="9074727" cy="4384675"/>
          </a:xfrm>
        </p:spPr>
        <p:txBody>
          <a:bodyPr/>
          <a:lstStyle/>
          <a:p>
            <a:pPr marL="0" indent="0">
              <a:buNone/>
            </a:pPr>
            <a:r>
              <a:rPr lang="en-US" dirty="0"/>
              <a:t>	</a:t>
            </a:r>
            <a:r>
              <a:rPr lang="en-US" b="1" dirty="0"/>
              <a:t>Coverage:</a:t>
            </a:r>
          </a:p>
          <a:p>
            <a:pPr lvl="1">
              <a:buBlip>
                <a:blip r:embed="rId2"/>
              </a:buBlip>
            </a:pPr>
            <a:r>
              <a:rPr lang="en-US" dirty="0"/>
              <a:t> 83% have coverage </a:t>
            </a:r>
          </a:p>
          <a:p>
            <a:pPr lvl="1">
              <a:buBlip>
                <a:blip r:embed="rId2"/>
              </a:buBlip>
            </a:pPr>
            <a:r>
              <a:rPr lang="en-US" dirty="0"/>
              <a:t> 13% have insurance without agritourism coverage</a:t>
            </a:r>
          </a:p>
          <a:p>
            <a:pPr lvl="1">
              <a:buBlip>
                <a:blip r:embed="rId2"/>
              </a:buBlip>
            </a:pPr>
            <a:r>
              <a:rPr lang="en-US" dirty="0"/>
              <a:t> 4% no insurance  </a:t>
            </a:r>
          </a:p>
          <a:p>
            <a:endParaRPr lang="en-US" dirty="0"/>
          </a:p>
          <a:p>
            <a:pPr lvl="1"/>
            <a:endParaRPr lang="en-US" dirty="0"/>
          </a:p>
          <a:p>
            <a:pPr lvl="1"/>
            <a:endParaRPr lang="en-US" dirty="0"/>
          </a:p>
        </p:txBody>
      </p:sp>
    </p:spTree>
    <p:extLst>
      <p:ext uri="{BB962C8B-B14F-4D97-AF65-F5344CB8AC3E}">
        <p14:creationId xmlns:p14="http://schemas.microsoft.com/office/powerpoint/2010/main" val="254060614"/>
      </p:ext>
    </p:extLst>
  </p:cSld>
  <p:clrMapOvr>
    <a:masterClrMapping/>
  </p:clrMapOvr>
</p:sld>
</file>

<file path=ppt/theme/theme1.xml><?xml version="1.0" encoding="utf-8"?>
<a:theme xmlns:a="http://schemas.openxmlformats.org/drawingml/2006/main" name="VCE-177">
  <a:themeElements>
    <a:clrScheme name="University Colors">
      <a:dk1>
        <a:sysClr val="windowText" lastClr="000000"/>
      </a:dk1>
      <a:lt1>
        <a:sysClr val="window" lastClr="FFFFFF"/>
      </a:lt1>
      <a:dk2>
        <a:srgbClr val="69676D"/>
      </a:dk2>
      <a:lt2>
        <a:srgbClr val="C9C2D1"/>
      </a:lt2>
      <a:accent1>
        <a:srgbClr val="A88719"/>
      </a:accent1>
      <a:accent2>
        <a:srgbClr val="A0BF7E"/>
      </a:accent2>
      <a:accent3>
        <a:srgbClr val="60999A"/>
      </a:accent3>
      <a:accent4>
        <a:srgbClr val="2E526B"/>
      </a:accent4>
      <a:accent5>
        <a:srgbClr val="70183C"/>
      </a:accent5>
      <a:accent6>
        <a:srgbClr val="DC5B2B"/>
      </a:accent6>
      <a:hlink>
        <a:srgbClr val="8C8E8E"/>
      </a:hlink>
      <a:folHlink>
        <a:srgbClr val="1B276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3323</TotalTime>
  <Words>760</Words>
  <Application>Microsoft Office PowerPoint</Application>
  <PresentationFormat>On-screen Show (4:3)</PresentationFormat>
  <Paragraphs>126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Wingdings</vt:lpstr>
      <vt:lpstr>VCE-177</vt:lpstr>
      <vt:lpstr>Agritourism Safety in Virginia</vt:lpstr>
      <vt:lpstr>Farm Safety </vt:lpstr>
      <vt:lpstr>Why are visitors a safety issue?  </vt:lpstr>
      <vt:lpstr>Opportunities </vt:lpstr>
      <vt:lpstr>Research </vt:lpstr>
      <vt:lpstr>Farm Employees </vt:lpstr>
      <vt:lpstr>Farm Visitors </vt:lpstr>
      <vt:lpstr>Farm Visitors </vt:lpstr>
      <vt:lpstr>Insurance </vt:lpstr>
      <vt:lpstr>Insurance </vt:lpstr>
      <vt:lpstr>Signage </vt:lpstr>
      <vt:lpstr>10 visitors Sickened at Petting Zoo </vt:lpstr>
      <vt:lpstr>Questions? </vt:lpstr>
      <vt:lpstr>Could this have been prevented? </vt:lpstr>
      <vt:lpstr>Prevented…</vt:lpstr>
      <vt:lpstr>Resources </vt:lpstr>
      <vt:lpstr>If you are interested… </vt:lpstr>
      <vt:lpstr>Takeaway Points</vt:lpstr>
      <vt:lpstr>Virginia Tech Resources </vt:lpstr>
    </vt:vector>
  </TitlesOfParts>
  <Manager/>
  <Company>Virginia 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Elizabeth Guinn</dc:creator>
  <cp:keywords/>
  <dc:description/>
  <cp:lastModifiedBy>Preisser, Livvy</cp:lastModifiedBy>
  <cp:revision>98</cp:revision>
  <cp:lastPrinted>2018-03-20T20:08:21Z</cp:lastPrinted>
  <dcterms:created xsi:type="dcterms:W3CDTF">2010-08-24T19:28:31Z</dcterms:created>
  <dcterms:modified xsi:type="dcterms:W3CDTF">2020-06-23T16:57:55Z</dcterms:modified>
  <cp:category/>
</cp:coreProperties>
</file>